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84" r:id="rId3"/>
    <p:sldId id="257" r:id="rId4"/>
    <p:sldId id="258" r:id="rId5"/>
    <p:sldId id="287" r:id="rId6"/>
    <p:sldId id="288" r:id="rId7"/>
    <p:sldId id="260" r:id="rId8"/>
    <p:sldId id="259" r:id="rId9"/>
    <p:sldId id="282" r:id="rId10"/>
    <p:sldId id="261" r:id="rId11"/>
    <p:sldId id="262" r:id="rId12"/>
    <p:sldId id="263" r:id="rId13"/>
    <p:sldId id="264" r:id="rId14"/>
    <p:sldId id="285" r:id="rId15"/>
    <p:sldId id="286" r:id="rId16"/>
    <p:sldId id="280" r:id="rId17"/>
    <p:sldId id="289" r:id="rId18"/>
    <p:sldId id="281"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83" r:id="rId33"/>
    <p:sldId id="278" r:id="rId34"/>
    <p:sldId id="2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7"/>
    <p:restoredTop sz="76259" autoAdjust="0"/>
  </p:normalViewPr>
  <p:slideViewPr>
    <p:cSldViewPr snapToGrid="0" snapToObjects="1">
      <p:cViewPr varScale="1">
        <p:scale>
          <a:sx n="80" d="100"/>
          <a:sy n="80" d="100"/>
        </p:scale>
        <p:origin x="778" y="53"/>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2" d="100"/>
          <a:sy n="122" d="100"/>
        </p:scale>
        <p:origin x="213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60107-3025-CF40-8EB1-7C31F2664C89}" type="datetimeFigureOut">
              <a:rPr lang="en-US" smtClean="0"/>
              <a:t>5/7/2018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6DF28-F30B-FF47-8F8A-1A1B5A783041}" type="slidenum">
              <a:rPr lang="en-US" smtClean="0"/>
              <a:t>‹Nr.›</a:t>
            </a:fld>
            <a:endParaRPr lang="en-US" dirty="0"/>
          </a:p>
        </p:txBody>
      </p:sp>
    </p:spTree>
    <p:extLst>
      <p:ext uri="{BB962C8B-B14F-4D97-AF65-F5344CB8AC3E}">
        <p14:creationId xmlns:p14="http://schemas.microsoft.com/office/powerpoint/2010/main" val="318863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sychologytoday.com/blog/traversing-the-inner-terrain/201609/when-is-it-emotional-abu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omenshealth.gov/relationships-and-safety/other-types/emotional-and-verbal-abu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m.egwwritings.org/en/book/128.877#89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m.egwwritings.org/en/book/128.45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ho.int/violence_injury_prevention/violence/status_report/2014/report/report/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m.egwwritings.org/en/book/128.48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violenceprevention/pdf/nisvs_report2010-a.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mc/articles/PMC496931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noProof="0" dirty="0">
                <a:solidFill>
                  <a:schemeClr val="tx1"/>
                </a:solidFill>
                <a:effectLst/>
                <a:latin typeface="+mn-lt"/>
                <a:ea typeface="+mn-ea"/>
                <a:cs typeface="+mn-cs"/>
              </a:rPr>
              <a:t>PREDIGT</a:t>
            </a:r>
          </a:p>
          <a:p>
            <a:r>
              <a:rPr lang="de-DE" sz="1200" kern="1200" noProof="0" dirty="0">
                <a:solidFill>
                  <a:schemeClr val="tx1"/>
                </a:solidFill>
                <a:effectLst/>
                <a:latin typeface="+mn-lt"/>
                <a:ea typeface="+mn-ea"/>
                <a:cs typeface="+mn-cs"/>
              </a:rPr>
              <a:t> </a:t>
            </a:r>
          </a:p>
          <a:p>
            <a:r>
              <a:rPr lang="de-DE" sz="1200" b="1" kern="1200" noProof="0" dirty="0">
                <a:solidFill>
                  <a:schemeClr val="tx1"/>
                </a:solidFill>
                <a:effectLst/>
                <a:latin typeface="+mn-lt"/>
                <a:ea typeface="+mn-ea"/>
                <a:cs typeface="+mn-cs"/>
              </a:rPr>
              <a:t>VERLETZENDE WORTE: Seelische Gewalt und ihre Folgen</a:t>
            </a:r>
            <a:endParaRPr lang="de-DE" sz="1200" kern="1200" noProof="0" dirty="0">
              <a:solidFill>
                <a:schemeClr val="tx1"/>
              </a:solidFill>
              <a:effectLst/>
              <a:latin typeface="+mn-lt"/>
              <a:ea typeface="+mn-ea"/>
              <a:cs typeface="+mn-cs"/>
            </a:endParaRPr>
          </a:p>
          <a:p>
            <a:r>
              <a:rPr lang="de-DE" sz="1200" b="1" kern="1200" noProof="0" dirty="0">
                <a:solidFill>
                  <a:schemeClr val="tx1"/>
                </a:solidFill>
                <a:effectLst/>
                <a:latin typeface="+mn-lt"/>
                <a:ea typeface="+mn-ea"/>
                <a:cs typeface="+mn-cs"/>
              </a:rPr>
              <a:t>von Dr. Katia G. Reinert, stellvertretende Direktorin der Gesundheitsabteilung der Generalkonferenz der Siebenten-Tags-Adventisten</a:t>
            </a:r>
            <a:endParaRPr lang="de-DE" sz="1200" kern="1200" noProof="0" dirty="0">
              <a:solidFill>
                <a:schemeClr val="tx1"/>
              </a:solidFill>
              <a:effectLst/>
              <a:latin typeface="+mn-lt"/>
              <a:ea typeface="+mn-ea"/>
              <a:cs typeface="+mn-cs"/>
            </a:endParaRPr>
          </a:p>
          <a:p>
            <a:r>
              <a:rPr lang="de-DE" sz="1200" kern="1200" noProof="0" dirty="0">
                <a:solidFill>
                  <a:schemeClr val="tx1"/>
                </a:solidFill>
                <a:effectLst/>
                <a:latin typeface="+mn-lt"/>
                <a:ea typeface="+mn-ea"/>
                <a:cs typeface="+mn-cs"/>
              </a:rPr>
              <a:t> </a:t>
            </a:r>
          </a:p>
          <a:p>
            <a:r>
              <a:rPr lang="de-DE" sz="1200" kern="1200" noProof="0" dirty="0">
                <a:solidFill>
                  <a:schemeClr val="tx1"/>
                </a:solidFill>
                <a:effectLst/>
                <a:latin typeface="+mn-lt"/>
                <a:ea typeface="+mn-ea"/>
                <a:cs typeface="+mn-cs"/>
              </a:rPr>
              <a:t> </a:t>
            </a:r>
          </a:p>
          <a:p>
            <a:r>
              <a:rPr lang="de-DE" sz="1200" b="1" kern="1200" noProof="0" dirty="0">
                <a:solidFill>
                  <a:schemeClr val="tx1"/>
                </a:solidFill>
                <a:effectLst/>
                <a:latin typeface="+mn-lt"/>
                <a:ea typeface="+mn-ea"/>
                <a:cs typeface="+mn-cs"/>
              </a:rPr>
              <a:t>Predigttext</a:t>
            </a:r>
            <a:endParaRPr lang="de-DE" sz="1200" kern="1200" noProof="0" dirty="0">
              <a:solidFill>
                <a:schemeClr val="tx1"/>
              </a:solidFill>
              <a:effectLst/>
              <a:latin typeface="+mn-lt"/>
              <a:ea typeface="+mn-ea"/>
              <a:cs typeface="+mn-cs"/>
            </a:endParaRPr>
          </a:p>
          <a:p>
            <a:r>
              <a:rPr lang="de-DE" sz="1200" kern="1200" noProof="0" dirty="0">
                <a:solidFill>
                  <a:schemeClr val="tx1"/>
                </a:solidFill>
                <a:effectLst/>
                <a:latin typeface="+mn-lt"/>
                <a:ea typeface="+mn-ea"/>
                <a:cs typeface="+mn-cs"/>
              </a:rPr>
              <a:t> </a:t>
            </a:r>
          </a:p>
          <a:p>
            <a:pPr algn="l"/>
            <a:r>
              <a:rPr lang="de-DE" sz="1200" kern="1200" noProof="0" dirty="0">
                <a:solidFill>
                  <a:schemeClr val="tx1"/>
                </a:solidFill>
                <a:effectLst/>
                <a:latin typeface="+mn-lt"/>
                <a:ea typeface="+mn-ea"/>
                <a:cs typeface="+mn-cs"/>
              </a:rPr>
              <a:t>Den Text zur heutigen Predigt finden wir in Epheser 4,29 (NLB). Ich lade euch ein, eure Bibeln zu öffnen und über diese Worte nachzudenken.</a:t>
            </a:r>
          </a:p>
          <a:p>
            <a:endParaRPr lang="de-DE" noProof="0" dirty="0"/>
          </a:p>
        </p:txBody>
      </p:sp>
      <p:sp>
        <p:nvSpPr>
          <p:cNvPr id="4" name="Slide Number Placeholder 3"/>
          <p:cNvSpPr>
            <a:spLocks noGrp="1"/>
          </p:cNvSpPr>
          <p:nvPr>
            <p:ph type="sldNum" sz="quarter" idx="10"/>
          </p:nvPr>
        </p:nvSpPr>
        <p:spPr/>
        <p:txBody>
          <a:bodyPr/>
          <a:lstStyle/>
          <a:p>
            <a:fld id="{3D26DF28-F30B-FF47-8F8A-1A1B5A783041}" type="slidenum">
              <a:rPr lang="en-US" smtClean="0"/>
              <a:t>1</a:t>
            </a:fld>
            <a:endParaRPr lang="en-US" dirty="0"/>
          </a:p>
        </p:txBody>
      </p:sp>
    </p:spTree>
    <p:extLst>
      <p:ext uri="{BB962C8B-B14F-4D97-AF65-F5344CB8AC3E}">
        <p14:creationId xmlns:p14="http://schemas.microsoft.com/office/powerpoint/2010/main" val="322363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44550"/>
            <a:ext cx="5486400" cy="3086100"/>
          </a:xfrm>
        </p:spPr>
      </p:sp>
      <p:sp>
        <p:nvSpPr>
          <p:cNvPr id="3" name="Notes Placeholder 2"/>
          <p:cNvSpPr>
            <a:spLocks noGrp="1"/>
          </p:cNvSpPr>
          <p:nvPr>
            <p:ph type="body" idx="1"/>
          </p:nvPr>
        </p:nvSpPr>
        <p:spPr>
          <a:xfrm>
            <a:off x="685800" y="4109602"/>
            <a:ext cx="5486400" cy="3600450"/>
          </a:xfrm>
        </p:spPr>
        <p:txBody>
          <a:bodyPr/>
          <a:lstStyle/>
          <a:p>
            <a:pPr fontAlgn="base"/>
            <a:r>
              <a:rPr lang="de-DE" sz="1200" b="1" kern="1200" dirty="0">
                <a:solidFill>
                  <a:schemeClr val="tx1"/>
                </a:solidFill>
                <a:effectLst/>
                <a:latin typeface="+mn-lt"/>
                <a:ea typeface="+mn-ea"/>
                <a:cs typeface="+mn-cs"/>
              </a:rPr>
              <a:t>Was ist „seelische Gewalt“?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Seelischer oder verbaler Missbrauch ist jede Tat, welche die Selbsteinschätzung, die Würde oder den Selbstwert eines anderen verletzt. In anderen Worten, alle Handlungen oder Worte, die kontrollierend, abwertend, strafend oder manipulierend wirken. Das beinhaltet Beleidigungen und Versuche, andere einzuschüchtern, abzusondern oder zu kontrollieren. Oft ist es ein Warnsignal dafür, dass körperliche Gewalt folgen kann. </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Das Vorenthalten von Liebe, Gesprächen, Unterstützung oder Geld sind indirekte Metho­den, um andere zu kontrollieren und Macht über sie auszuüben. Passiv-aggressives Verhalten ist versteckte Feindschaft. Wer so vorgeht, ist ein „Wolf im Schafspelz“.</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Missbrauch schreibt dir vor, wohin du gehen darfst, mit wem du sprechen kannst und was du denken sollst. Es ist eine Sache, wenn man warnt: „Wenn du das Esszimmer neu einrichtest, werden wir uns den Urlaub nicht leisten können!“ und eine andere, deine Kreditkarten zu zerschneiden. Dir nachzuspionieren, dich zu überwachen oder zu verfolgen und deine Privat­sphäre zu verletzen ist ebenfalls Missbrauch, weil deine persönlichen Grenzen dadurch überschritten werden.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Im Gegensatz zur körperlichen Gewalt zeigt der seelische Missbrauch keine sichtbaren Folgen und ist deshalb oft schwer zu erkennen. Du bist dir selbst nicht darüber im Klaren, dass du missbraucht wirst, solange du nicht körperlich verletzt wirst. Doch sowohl die kurzfristigen wie auch die langfristigen Folgen von seelischer und verbaler Gewalt sind genau so ernst wie die Auswirkungen von körperlichem Missbrauch.</a:t>
            </a:r>
            <a:endParaRPr lang="de-AT" sz="1200" kern="1200" dirty="0">
              <a:solidFill>
                <a:schemeClr val="tx1"/>
              </a:solidFill>
              <a:effectLst/>
              <a:latin typeface="+mn-lt"/>
              <a:ea typeface="+mn-ea"/>
              <a:cs typeface="+mn-cs"/>
            </a:endParaRPr>
          </a:p>
          <a:p>
            <a:pPr fontAlgn="base"/>
            <a:endParaRPr lang="de-AT" sz="1200" kern="1200" dirty="0">
              <a:solidFill>
                <a:schemeClr val="tx1"/>
              </a:solidFill>
              <a:effectLst/>
              <a:latin typeface="+mn-lt"/>
              <a:ea typeface="+mn-ea"/>
              <a:cs typeface="+mn-cs"/>
            </a:endParaRPr>
          </a:p>
          <a:p>
            <a:pPr fontAlgn="base"/>
            <a:r>
              <a:rPr lang="de-AT" sz="1200" kern="1200" dirty="0">
                <a:solidFill>
                  <a:schemeClr val="tx1"/>
                </a:solidFill>
                <a:effectLst/>
                <a:latin typeface="+mn-lt"/>
                <a:ea typeface="+mn-ea"/>
                <a:cs typeface="+mn-cs"/>
              </a:rPr>
              <a:t>Die „Fraser Health Authority“ definiert, dass seelische Gewalt verübt wird, wenn „ein Mensch durch eine ihm nahestehende Person verbal angegriffen, angeschrien, bedroht oder gedemütigt wird“. In Kanada beschreibt die „Vancouver Coastal Health Authority“ seelische Gewalt als „jede Handlung, welche die Selbstidentifikation, die Würde oder den Selbstwert verringern könnte“.</a:t>
            </a:r>
          </a:p>
          <a:p>
            <a:pPr fontAlgn="base"/>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t>10</a:t>
            </a:fld>
            <a:endParaRPr lang="en-US" dirty="0"/>
          </a:p>
        </p:txBody>
      </p:sp>
    </p:spTree>
    <p:extLst>
      <p:ext uri="{BB962C8B-B14F-4D97-AF65-F5344CB8AC3E}">
        <p14:creationId xmlns:p14="http://schemas.microsoft.com/office/powerpoint/2010/main" val="101838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Ein Mensch, dem seelische Gewalt angetan wurde, fühlt sich unsichtbar und unbedeutend, was tiefere Narben hinterlässt als eine körperliche Verletzung. Eine Familien­beraterin erklärt es so: „Körperliche Gewalt sagt: ,Du bist es nicht wert.‘ Seelischer Missbrauch und Vernachlässigung sagen: ,Du existierst (für mich) nicht.‘“</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Karin Gregory ist eine registrierte Beraterin bei „Focus on the Family Canada“.</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11</a:t>
            </a:fld>
            <a:endParaRPr lang="en-US" dirty="0"/>
          </a:p>
        </p:txBody>
      </p:sp>
    </p:spTree>
    <p:extLst>
      <p:ext uri="{BB962C8B-B14F-4D97-AF65-F5344CB8AC3E}">
        <p14:creationId xmlns:p14="http://schemas.microsoft.com/office/powerpoint/2010/main" val="414919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de-DE" sz="1200" b="1" kern="1200" dirty="0">
                <a:solidFill>
                  <a:schemeClr val="tx1"/>
                </a:solidFill>
                <a:effectLst/>
                <a:latin typeface="+mn-lt"/>
                <a:ea typeface="+mn-ea"/>
                <a:cs typeface="+mn-cs"/>
              </a:rPr>
              <a:t>Wie erkennt man seelische Gewalt?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Um eine missbräuchliche Beziehung zu erkennen, ist es notwendig, den Unterschied zwischen einem Missbrauch und einem normalen Streit zu kennen. Konflikte sind in einer Ehe oder in anderen Beziehungen normal und bedeuten nicht unbedingt, dass seelische Gewalt verübt wird. Die Menschen müssen ihre eigenen Meinungen haben und sich frei fühlen, diese auszudrücken. Der Schlüssel liegt darin, auf welche Weise das geschieht. </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Ein Experte stellt klar: „Es ist keine seelische Gewalt, wenn man sich von einem Partner trennt oder mit ihm streitet. Genauso wenig, wenn jemand auf etwas, das du getan hast, verletzt reagiert. Menschen reagieren ihren Wahrnehmungen entsprechend, deshalb definieren ihre Reaktionen nicht dein Verhalten. Es ist kein seelischer Missbrauch, wenn man seine Meinung geradeheraus vorbringt. Vielleicht mangelt es an Takt, aber es ist keine seelische Gewalt.  Noch einmal: Nur weil jemand verletzt auf eine Wortmeldung reagiert, bedeutet es nicht, dass er oder sie seelischen Missbrauch erlitten hat.“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Bei seelischer Gewalt geht es um eine absichtliche Vorherrschaft, eine Verhaltensweise, die von einer Person eingesetzt wird, um Macht auszuüben und den Partner zu kontrollieren.</a:t>
            </a:r>
            <a:endParaRPr lang="de-AT" sz="1200" kern="1200" dirty="0">
              <a:solidFill>
                <a:schemeClr val="tx1"/>
              </a:solidFill>
              <a:effectLst/>
              <a:latin typeface="+mn-lt"/>
              <a:ea typeface="+mn-ea"/>
              <a:cs typeface="+mn-cs"/>
            </a:endParaRPr>
          </a:p>
          <a:p>
            <a:endParaRPr lang="de-AT" sz="1200" u="sng" kern="1200" dirty="0">
              <a:solidFill>
                <a:schemeClr val="tx1"/>
              </a:solidFill>
              <a:effectLst/>
              <a:latin typeface="+mn-lt"/>
              <a:ea typeface="+mn-ea"/>
              <a:cs typeface="+mn-cs"/>
              <a:hlinkClick r:id="rId3"/>
            </a:endParaRPr>
          </a:p>
          <a:p>
            <a:r>
              <a:rPr lang="de-AT" sz="1200" u="sng" kern="1200" dirty="0">
                <a:solidFill>
                  <a:schemeClr val="tx1"/>
                </a:solidFill>
                <a:effectLst/>
                <a:latin typeface="+mn-lt"/>
                <a:ea typeface="+mn-ea"/>
                <a:cs typeface="+mn-cs"/>
                <a:hlinkClick r:id="rId3"/>
              </a:rPr>
              <a:t>https://www.psychologytoday.com/blog/traversing-the-inner-terrain/201609/when-is-it-emotional-abuse</a:t>
            </a:r>
            <a:r>
              <a:rPr lang="de-AT" sz="1200" kern="1200" dirty="0">
                <a:solidFill>
                  <a:schemeClr val="tx1"/>
                </a:solidFill>
                <a:effectLst/>
                <a:latin typeface="+mn-lt"/>
                <a:ea typeface="+mn-ea"/>
                <a:cs typeface="+mn-cs"/>
              </a:rPr>
              <a:t> </a:t>
            </a:r>
          </a:p>
          <a:p>
            <a:pPr fontAlgn="base"/>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12</a:t>
            </a:fld>
            <a:endParaRPr lang="en-US" dirty="0"/>
          </a:p>
        </p:txBody>
      </p:sp>
    </p:spTree>
    <p:extLst>
      <p:ext uri="{BB962C8B-B14F-4D97-AF65-F5344CB8AC3E}">
        <p14:creationId xmlns:p14="http://schemas.microsoft.com/office/powerpoint/2010/main" val="360408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Manchmal treten körperliche Anzeichen auf: Die Zähne werden zusammengebissen, das Herz schlägt wild. Auf diese Weise meldet der Körper, dass etwas nicht in Ordnung ist. Wenn du versuchst, eine normale Unterhaltung zu führen, um ein Problem oder einen Konflikt zu lösen, hast du das Gefühl, dass sich das Gespräch rasch zu einem Angriff auf dich wandelt.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Dein eigenes Verhalten kann ebenfalls anzeigen, ob seelische Gewalt vorliegt. Entschuldigst du ständig das Verhalten deines Partners? Hast du das Gefühl, dich ändern zu müssen, um den Ansprüchen deines Partners zu genügen? Unberechtigte Entschuldigungen und Selbst­be­schuldi­gungen sind die typischen Anzeichen eines seelisch missbrauchten Partners.</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Das Opfer könnte denken: „Ich muss das an mir ändern, weil es nicht gut genug ist, es ist nie gut genug … was kann ich tun, um das in Ordnung zu bringen?“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13</a:t>
            </a:fld>
            <a:endParaRPr lang="en-US" dirty="0"/>
          </a:p>
        </p:txBody>
      </p:sp>
    </p:spTree>
    <p:extLst>
      <p:ext uri="{BB962C8B-B14F-4D97-AF65-F5344CB8AC3E}">
        <p14:creationId xmlns:p14="http://schemas.microsoft.com/office/powerpoint/2010/main" val="242200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Wenn du dich fragst, ob du in einer seelisch missbräuchlichen Beziehung steckst, ist es vermutlich so. Hier sind einige Hinweise, anhand derer du deine Situation überprüfen solltest. Bereit?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Verhält sich dein Partner oder jemand anderer in deinem Leben auf diese Weise?</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Er/Sie will wissen, was du zu jeder Zeit tust und will immer in Kontakt mit dir sein.</a:t>
            </a: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Er/Sie will die Passwörter für dein Telefon, dein E-Mail-Konto und deine sozialen Medien erfahren.</a:t>
            </a: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Er/Sie benimmt sich sehr eifersüchtig und beschuldigt dich häufig der Untreue.</a:t>
            </a: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Er/Sie hält dich davon ab, deine Freunde oder Familienmitglieder zu treffen.</a:t>
            </a: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Er/Sie will dich von der Arbeit oder dem Schulbesuch abbringen. </a:t>
            </a: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Er/Sie drückt seinen/ihren Zorn auf eine Weise aus, die dir Angst macht.</a:t>
            </a:r>
          </a:p>
          <a:p>
            <a:pPr marL="171450" indent="-171450">
              <a:buFont typeface="Arial" panose="020B0604020202020204" pitchFamily="34" charset="0"/>
              <a:buChar char="•"/>
            </a:pPr>
            <a:endParaRPr lang="de-AT" sz="1200" u="sng" kern="1200" dirty="0">
              <a:solidFill>
                <a:schemeClr val="tx1"/>
              </a:solidFill>
              <a:effectLst/>
              <a:latin typeface="+mn-lt"/>
              <a:ea typeface="+mn-ea"/>
              <a:cs typeface="+mn-cs"/>
              <a:hlinkClick r:id="rId3"/>
            </a:endParaRPr>
          </a:p>
          <a:p>
            <a:r>
              <a:rPr lang="de-AT" sz="1200" u="sng" kern="1200" dirty="0">
                <a:solidFill>
                  <a:schemeClr val="tx1"/>
                </a:solidFill>
                <a:effectLst/>
                <a:latin typeface="+mn-lt"/>
                <a:ea typeface="+mn-ea"/>
                <a:cs typeface="+mn-cs"/>
                <a:hlinkClick r:id="rId3"/>
              </a:rPr>
              <a:t>https://www.womenshealth.gov/relationships-and-safety/other-types/emotional-and-verbal-abuse</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14</a:t>
            </a:fld>
            <a:endParaRPr lang="en-US" dirty="0"/>
          </a:p>
        </p:txBody>
      </p:sp>
    </p:spTree>
    <p:extLst>
      <p:ext uri="{BB962C8B-B14F-4D97-AF65-F5344CB8AC3E}">
        <p14:creationId xmlns:p14="http://schemas.microsoft.com/office/powerpoint/2010/main" val="216380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de-AT" sz="1200" kern="1200" dirty="0">
                <a:solidFill>
                  <a:schemeClr val="tx1"/>
                </a:solidFill>
                <a:effectLst/>
                <a:latin typeface="+mn-lt"/>
                <a:ea typeface="+mn-ea"/>
                <a:cs typeface="+mn-cs"/>
              </a:rPr>
              <a:t>Er/Sie kontrolliert deine Finanzen und wie du dein Geld ausgeben darfst.</a:t>
            </a:r>
          </a:p>
          <a:p>
            <a:pPr marL="171450" lvl="0" indent="-171450" fontAlgn="base">
              <a:buFont typeface="Arial" panose="020B0604020202020204" pitchFamily="34" charset="0"/>
              <a:buChar char="•"/>
            </a:pPr>
            <a:r>
              <a:rPr lang="de-AT" sz="1200" kern="1200" dirty="0">
                <a:solidFill>
                  <a:schemeClr val="tx1"/>
                </a:solidFill>
                <a:effectLst/>
                <a:latin typeface="+mn-lt"/>
                <a:ea typeface="+mn-ea"/>
                <a:cs typeface="+mn-cs"/>
              </a:rPr>
              <a:t>Er/Sie lässt dich nicht zum Arzt gehen.</a:t>
            </a:r>
          </a:p>
          <a:p>
            <a:pPr marL="171450" lvl="0" indent="-171450" fontAlgn="base">
              <a:buFont typeface="Arial" panose="020B0604020202020204" pitchFamily="34" charset="0"/>
              <a:buChar char="•"/>
            </a:pPr>
            <a:r>
              <a:rPr lang="de-AT" sz="1200" kern="1200" dirty="0">
                <a:solidFill>
                  <a:schemeClr val="tx1"/>
                </a:solidFill>
                <a:effectLst/>
                <a:latin typeface="+mn-lt"/>
                <a:ea typeface="+mn-ea"/>
                <a:cs typeface="+mn-cs"/>
              </a:rPr>
              <a:t>Er/Sie demütigt dich vor anderen.</a:t>
            </a:r>
          </a:p>
          <a:p>
            <a:pPr marL="171450" lvl="0" indent="-171450" fontAlgn="base">
              <a:buFont typeface="Arial" panose="020B0604020202020204" pitchFamily="34" charset="0"/>
              <a:buChar char="•"/>
            </a:pPr>
            <a:r>
              <a:rPr lang="de-AT" sz="1200" kern="1200" dirty="0">
                <a:solidFill>
                  <a:schemeClr val="tx1"/>
                </a:solidFill>
                <a:effectLst/>
                <a:latin typeface="+mn-lt"/>
                <a:ea typeface="+mn-ea"/>
                <a:cs typeface="+mn-cs"/>
              </a:rPr>
              <a:t>Er/Sie beschimpft dich („dumm“, „ekelhaft“, „wertlos“, „Hure“, „fett“ …)</a:t>
            </a:r>
          </a:p>
          <a:p>
            <a:pPr marL="171450" lvl="0" indent="-171450" fontAlgn="base">
              <a:buFont typeface="Arial" panose="020B0604020202020204" pitchFamily="34" charset="0"/>
              <a:buChar char="•"/>
            </a:pPr>
            <a:r>
              <a:rPr lang="de-AT" sz="1200" kern="1200" dirty="0">
                <a:solidFill>
                  <a:schemeClr val="tx1"/>
                </a:solidFill>
                <a:effectLst/>
                <a:latin typeface="+mn-lt"/>
                <a:ea typeface="+mn-ea"/>
                <a:cs typeface="+mn-cs"/>
              </a:rPr>
              <a:t>Er/Sie droht, dich oder Lebewesen, die dir etwas bedeuten, zu verletzen.</a:t>
            </a:r>
          </a:p>
          <a:p>
            <a:pPr marL="171450" lvl="0" indent="-171450" fontAlgn="base">
              <a:buFont typeface="Arial" panose="020B0604020202020204" pitchFamily="34" charset="0"/>
              <a:buChar char="•"/>
            </a:pPr>
            <a:r>
              <a:rPr lang="de-AT" sz="1200" kern="1200" dirty="0">
                <a:solidFill>
                  <a:schemeClr val="tx1"/>
                </a:solidFill>
                <a:effectLst/>
                <a:latin typeface="+mn-lt"/>
                <a:ea typeface="+mn-ea"/>
                <a:cs typeface="+mn-cs"/>
              </a:rPr>
              <a:t>Er/Sie droht an, dich bei den Behörden anzuzeigen.</a:t>
            </a:r>
          </a:p>
          <a:p>
            <a:pPr marL="171450" lvl="0" indent="-171450" fontAlgn="base">
              <a:buFont typeface="Arial" panose="020B0604020202020204" pitchFamily="34" charset="0"/>
              <a:buChar char="•"/>
            </a:pPr>
            <a:r>
              <a:rPr lang="de-AT" sz="1200" kern="1200" dirty="0">
                <a:solidFill>
                  <a:schemeClr val="tx1"/>
                </a:solidFill>
                <a:effectLst/>
                <a:latin typeface="+mn-lt"/>
                <a:ea typeface="+mn-ea"/>
                <a:cs typeface="+mn-cs"/>
              </a:rPr>
              <a:t>Er/Sie droht damit, sich selbst zu verletzen, wenn er/sie wütend ist.</a:t>
            </a:r>
          </a:p>
          <a:p>
            <a:pPr marL="171450" lvl="0" indent="-171450" fontAlgn="base">
              <a:buFont typeface="Arial" panose="020B0604020202020204" pitchFamily="34" charset="0"/>
              <a:buChar char="•"/>
            </a:pPr>
            <a:r>
              <a:rPr lang="de-AT" sz="1200" kern="1200" dirty="0">
                <a:solidFill>
                  <a:schemeClr val="tx1"/>
                </a:solidFill>
                <a:effectLst/>
                <a:latin typeface="+mn-lt"/>
                <a:ea typeface="+mn-ea"/>
                <a:cs typeface="+mn-cs"/>
              </a:rPr>
              <a:t>Er/Sie sagt Dinge wie „Wenn ich dich nicht haben kann, wird dich auch kein anderer bekommen.“</a:t>
            </a:r>
          </a:p>
          <a:p>
            <a:pPr marL="171450" lvl="0" indent="-171450" fontAlgn="base">
              <a:buFont typeface="Arial" panose="020B0604020202020204" pitchFamily="34" charset="0"/>
              <a:buChar char="•"/>
            </a:pPr>
            <a:r>
              <a:rPr lang="de-AT" sz="1200" kern="1200" dirty="0">
                <a:solidFill>
                  <a:schemeClr val="tx1"/>
                </a:solidFill>
                <a:effectLst/>
                <a:latin typeface="+mn-lt"/>
                <a:ea typeface="+mn-ea"/>
                <a:cs typeface="+mn-cs"/>
              </a:rPr>
              <a:t>Er/Sie trifft persönliche Entscheidungen für dich (Kleidung, Essen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15</a:t>
            </a:fld>
            <a:endParaRPr lang="en-US" dirty="0"/>
          </a:p>
        </p:txBody>
      </p:sp>
    </p:spTree>
    <p:extLst>
      <p:ext uri="{BB962C8B-B14F-4D97-AF65-F5344CB8AC3E}">
        <p14:creationId xmlns:p14="http://schemas.microsoft.com/office/powerpoint/2010/main" val="240678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9400"/>
            <a:ext cx="3028950" cy="1704975"/>
          </a:xfrm>
        </p:spPr>
      </p:sp>
      <p:sp>
        <p:nvSpPr>
          <p:cNvPr id="3" name="Notes Placeholder 2"/>
          <p:cNvSpPr>
            <a:spLocks noGrp="1"/>
          </p:cNvSpPr>
          <p:nvPr>
            <p:ph type="body" idx="1"/>
          </p:nvPr>
        </p:nvSpPr>
        <p:spPr>
          <a:xfrm>
            <a:off x="665018" y="2093764"/>
            <a:ext cx="5486400" cy="3600450"/>
          </a:xfrm>
        </p:spPr>
        <p:txBody>
          <a:bodyPr/>
          <a:lstStyle/>
          <a:p>
            <a:pPr fontAlgn="base"/>
            <a:r>
              <a:rPr lang="de-DE" sz="1200" b="1" kern="1200" dirty="0">
                <a:solidFill>
                  <a:schemeClr val="tx1"/>
                </a:solidFill>
                <a:effectLst/>
                <a:latin typeface="+mn-lt"/>
                <a:ea typeface="+mn-ea"/>
                <a:cs typeface="+mn-cs"/>
              </a:rPr>
              <a:t>Wie reagiert man richtig auf seelische Gewalt?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Es ist wichtig, dem Angreifer freundlich, aber fest zu begegnen. Berater empfehlen fünf Möglichkeiten, wie Opfer seelischer Gewalt reagieren können:</a:t>
            </a:r>
            <a:endParaRPr lang="de-AT" sz="1200" kern="1200" dirty="0">
              <a:solidFill>
                <a:schemeClr val="tx1"/>
              </a:solidFill>
              <a:effectLst/>
              <a:latin typeface="+mn-lt"/>
              <a:ea typeface="+mn-ea"/>
              <a:cs typeface="+mn-cs"/>
            </a:endParaRPr>
          </a:p>
          <a:p>
            <a:pPr lvl="0" fontAlgn="base"/>
            <a:endParaRPr lang="de-DE" sz="1200" b="1" kern="1200" dirty="0">
              <a:solidFill>
                <a:schemeClr val="tx1"/>
              </a:solidFill>
              <a:effectLst/>
              <a:latin typeface="+mn-lt"/>
              <a:ea typeface="+mn-ea"/>
              <a:cs typeface="+mn-cs"/>
            </a:endParaRPr>
          </a:p>
          <a:p>
            <a:pPr lvl="0" fontAlgn="base"/>
            <a:r>
              <a:rPr lang="de-DE" sz="1200" b="1" kern="1200" dirty="0">
                <a:solidFill>
                  <a:schemeClr val="tx1"/>
                </a:solidFill>
                <a:effectLst/>
                <a:latin typeface="+mn-lt"/>
                <a:ea typeface="+mn-ea"/>
                <a:cs typeface="+mn-cs"/>
              </a:rPr>
              <a:t>1. Erforsche die Taktiken des seelischen Missbrauchs und lerne, dich durchzusetzen. </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Du musst wissen, womit du es zu tun hast. Manipulative Menschen kennen deine Auslöser.  Deshalb ist es wichtig, die Absicht des Täters zu verstehen: Dich unter Kontrolle zu halten und jedes sinnvolle Gespräch zu verhindern. Seelische Gewalt wird als Taktik eingesetzt, um dich zu manipulieren und Macht über dich auszuüben. Wenn du dich auf den Inhalt des Gesprochenen konzentrierst, gehst du in die Falle, indem du versuchst, vernünftig zu argumentieren, Vorwürfe zu entkräften und dich zu erklären. Schon hat der Angreifer gewonnen und die Verantwortung für den verbalen Missbrauch von sich gewiesen.</a:t>
            </a:r>
            <a:endParaRPr lang="de-AT" sz="1200" kern="1200" dirty="0">
              <a:solidFill>
                <a:schemeClr val="tx1"/>
              </a:solidFill>
              <a:effectLst/>
              <a:latin typeface="+mn-lt"/>
              <a:ea typeface="+mn-ea"/>
              <a:cs typeface="+mn-cs"/>
            </a:endParaRPr>
          </a:p>
          <a:p>
            <a:pPr lvl="0" fontAlgn="base"/>
            <a:endParaRPr lang="de-DE" sz="1200" b="1" kern="1200" dirty="0">
              <a:solidFill>
                <a:schemeClr val="tx1"/>
              </a:solidFill>
              <a:effectLst/>
              <a:latin typeface="+mn-lt"/>
              <a:ea typeface="+mn-ea"/>
              <a:cs typeface="+mn-cs"/>
            </a:endParaRPr>
          </a:p>
          <a:p>
            <a:pPr lvl="0" fontAlgn="base"/>
            <a:r>
              <a:rPr lang="de-DE" sz="1200" b="1" kern="1200" dirty="0">
                <a:solidFill>
                  <a:schemeClr val="tx1"/>
                </a:solidFill>
                <a:effectLst/>
                <a:latin typeface="+mn-lt"/>
                <a:ea typeface="+mn-ea"/>
                <a:cs typeface="+mn-cs"/>
              </a:rPr>
              <a:t>2. Setze gesunde Grenzen.</a:t>
            </a:r>
            <a:r>
              <a:rPr lang="de-DE"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Sogar Jesus Christus musste in seinem Erdenleben Grenzen setzen. Wir sollten seinem Beispiel auch in diesem Aspekt folgen. Gott gab uns unsere Eigenständigkeit und damit das Recht, die Bereiche, die uns persönlich betreffen, selbst zu regeln. Deshalb dürfen wir keine Angst davor haben, uns gegen Missbrauch zu wehren oder Grenzen zu setzen, wieviel Gewalt wir zulassen werden. Führe Grenzen in deiner Beziehung ein. Behalte die Kontrolle über die Situation und ziehe die Grenze bei dir, statt bei deinem Partner. Wenn zum Beispiel der Partner seiner Wut beim Autofahren freien Lauf lässt,  sage lieber „Hör auf, so zu fahren, sonst werde ich nicht mehr mit dir mitfahren.“,  anstatt „Könntest du bitte langsamer fahren?“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In manchen Fällen wird verbaler Gewalt am besten mit entschiedenen Aussagen begegnet, wie „Hör auf damit!“, „Sprich nicht so mit mir!“, „Das ist erniedrigend!“, „Hör auf, mich zu beschimpfen!“, „Schrei mich nicht an!“, „Rede nicht in diesem Ton mit mir!“, „Ich lasse mir nichts befehlen!“ usw. Auf diese Weise setzt du eine Grenze, wie du behandelt werden möchtest, und nimmst dir deine Rechte zurück. Der Täter antwortet vielleicht mit „Oder was?“. Darauf kannst du entgegnen: „Dann beende ich dieses Gespräch.“</a:t>
            </a:r>
            <a:endParaRPr lang="de-AT" sz="1200" kern="1200" dirty="0">
              <a:solidFill>
                <a:schemeClr val="tx1"/>
              </a:solidFill>
              <a:effectLst/>
              <a:latin typeface="+mn-lt"/>
              <a:ea typeface="+mn-ea"/>
              <a:cs typeface="+mn-cs"/>
            </a:endParaRPr>
          </a:p>
          <a:p>
            <a:pPr lvl="0" fontAlgn="base"/>
            <a:endParaRPr lang="de-DE" sz="1200" b="1" kern="1200" dirty="0">
              <a:solidFill>
                <a:schemeClr val="tx1"/>
              </a:solidFill>
              <a:effectLst/>
              <a:latin typeface="+mn-lt"/>
              <a:ea typeface="+mn-ea"/>
              <a:cs typeface="+mn-cs"/>
            </a:endParaRPr>
          </a:p>
          <a:p>
            <a:pPr lvl="0" fontAlgn="base"/>
            <a:r>
              <a:rPr lang="de-DE" sz="1200" b="1" kern="1200" dirty="0">
                <a:solidFill>
                  <a:schemeClr val="tx1"/>
                </a:solidFill>
                <a:effectLst/>
                <a:latin typeface="+mn-lt"/>
                <a:ea typeface="+mn-ea"/>
                <a:cs typeface="+mn-cs"/>
              </a:rPr>
              <a:t>3. Baue dein Selbstwertgefühl und deine Selbstachtung auf.</a:t>
            </a:r>
            <a:r>
              <a:rPr lang="de-DE"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Verbaler Missbrauch zerstört langsam aber sicher das Selbstwertgefühl. In den meisten Fällen haben sowohl der Täter als auch das Opfer in ihrer Kindheit Herabsetzung erfahren und daher seit langem ein beschädigtes Selbstbild. Mache dir bewusst, dass es nicht deine Schuld ist. Die Bibel enthält viele wunderbare Bestätigungen dafür, wie kostbar du für Gott bist: „Ich habe dich schon immer geliebt. Deshalb habe ich dir meine Zuneigung so lange bewahrt. Ich will dich noch einmal errichten, so dass du neu aufgebaut dastehst …“ (Jeremia 31,3 NLB)</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Jesus wäre auf die Erde gekommen, um nur für dich zu sterben. Du bist sein Augapfel. Deshalb tritt für dich ein. Sprich respektvoll mit deinem Partner, aber sei ehrlich und verletzlich, anstatt alles zurückzuhalten und infolgedessen bitter und nachtragend zu werden. Wenn der Partner es ablehnt, sich mit dir zu versöhnen, nachdem du deine Meinung vertreten hast, dann sag ihm, dass er dich respektieren muss, weil du sonst einen Sicherheitsabstand zu ihm einhalten musst.</a:t>
            </a:r>
            <a:endParaRPr lang="de-AT" sz="1200" kern="1200" dirty="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t>16</a:t>
            </a:fld>
            <a:endParaRPr lang="en-US" dirty="0"/>
          </a:p>
        </p:txBody>
      </p:sp>
    </p:spTree>
    <p:extLst>
      <p:ext uri="{BB962C8B-B14F-4D97-AF65-F5344CB8AC3E}">
        <p14:creationId xmlns:p14="http://schemas.microsoft.com/office/powerpoint/2010/main" val="305490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395288"/>
            <a:ext cx="4414837" cy="2482850"/>
          </a:xfrm>
        </p:spPr>
      </p:sp>
      <p:sp>
        <p:nvSpPr>
          <p:cNvPr id="3" name="Notes Placeholder 2"/>
          <p:cNvSpPr>
            <a:spLocks noGrp="1"/>
          </p:cNvSpPr>
          <p:nvPr>
            <p:ph type="body" idx="1"/>
          </p:nvPr>
        </p:nvSpPr>
        <p:spPr>
          <a:xfrm>
            <a:off x="685800" y="2997784"/>
            <a:ext cx="5486400" cy="3600450"/>
          </a:xfrm>
        </p:spPr>
        <p:txBody>
          <a:bodyPr/>
          <a:lstStyle/>
          <a:p>
            <a:pPr lvl="0" fontAlgn="base"/>
            <a:r>
              <a:rPr lang="de-DE" sz="1200" b="1" kern="1200" dirty="0">
                <a:solidFill>
                  <a:schemeClr val="tx1"/>
                </a:solidFill>
                <a:effectLst/>
                <a:latin typeface="+mn-lt"/>
                <a:ea typeface="+mn-ea"/>
                <a:cs typeface="+mn-cs"/>
              </a:rPr>
              <a:t>Suche sofort Hilfe bei einem fachkundigen Berater. </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Wenn du in akuter Gefahr bist, ruf die Polizei oder die Notrufnummer an. Wenn das nicht der Fall ist, wende dich an eine vertrauenswürdige Freundin oder ein Familien­mitglied, einen Therapeuten oder an eine Beratungsstelle für Missbrauch und Gewalt in Familien. Einem Täter entgegenzutreten, vor allem in einer langjährigen Beziehung, kann schwierig werden. Oft benötigt man die Hilfe und Bestätigung einer Gruppe, eines Thera­peuten oder Beraters, um sich fortwährend gegen Missbrauch zu wehren. </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Ohne diese Unterstützung kann es passieren, dass man seine Lage in Frage stellt, sich schuldig fühlt und Angst vor dem Verlust der Beziehung oder vor Vergeltungsmaßnahmen bekommt. Wenn du erst einmal die Herrschaft über dein Leben zurückgewonnen hast und dein Selbstwertgefühl wieder heil geworden ist, wirst du niemandem erlauben, dich zu missbrauchen. Wenn die Gewalt aufhört, kann die Beziehung sich verbessern, aber um eine wahre Veränderung zu bewirken, müssen es beide Partner riskieren, Veränderungen zuzulassen. Zieht persönliche Beratung und möglicherweise eine Paartherapie in Betracht.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ACHTUNG: Es ist besser, am Anfang getrennt zur Beratung zu kommen, und nicht gemeinsam als Paar. Für das Opfer könnte es gefährlich werden, dem Therapeuten die ganze Wahrheit zu berichten, während der Täter dabei ist. Der Missbrauch ist nicht die Schuld des Opfers, es ist etwas, das der Täter mit sich selbst und mit Hilfe des Beraters klären muss, bevor die Paartherapie beginnen kann. Wie kann ein Partner in der Sitzung Dinge in einem sicheren Rahmen diskutieren, und dann auf der Heimfahrt der gleichen verbalen Gewalt, der Geringschätzung und den emotionalen Angriffen ausgesetzt sein, die überhaupt zu dieser Therapie geführt haben, selbst wenn den Körper kein einziger Schlag trifft? Die Arbeit an einer Partnerschaft kann niemals sicher und sinnvoll stattfinden, solange der Missbrauch noch andauert.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Wenn der Täter willens ist, sich einzugestehen, dass er Hilfe braucht, gibt es Hoffnung für eine Veränderung. Wenn nicht, wirst du dich fragen müssen, womit du bereit bist zu leben und was du nicht mehr ertragen willst. Wenn Menschen sich nicht ändern wollen, kannst du nicht für sie Änderungen bewirken; du kannst in ihnen auch nicht das Verlangen nach Veränderung wecken. Sie müssen es für sich selbst entscheiden. In diesem Fall müssen die Grenzen verstärkt werden.</a:t>
            </a:r>
            <a:endParaRPr lang="de-AT" sz="1200" kern="1200" dirty="0">
              <a:solidFill>
                <a:schemeClr val="tx1"/>
              </a:solidFill>
              <a:effectLst/>
              <a:latin typeface="+mn-lt"/>
              <a:ea typeface="+mn-ea"/>
              <a:cs typeface="+mn-cs"/>
            </a:endParaRPr>
          </a:p>
          <a:p>
            <a:pPr lvl="0" fontAlgn="base"/>
            <a:endParaRPr lang="de-DE" sz="1200" b="1" kern="1200" dirty="0">
              <a:solidFill>
                <a:schemeClr val="tx1"/>
              </a:solidFill>
              <a:effectLst/>
              <a:latin typeface="+mn-lt"/>
              <a:ea typeface="+mn-ea"/>
              <a:cs typeface="+mn-cs"/>
            </a:endParaRPr>
          </a:p>
          <a:p>
            <a:pPr lvl="0" fontAlgn="base"/>
            <a:r>
              <a:rPr lang="de-DE" sz="1200" b="1" kern="1200" dirty="0">
                <a:solidFill>
                  <a:schemeClr val="tx1"/>
                </a:solidFill>
                <a:effectLst/>
                <a:latin typeface="+mn-lt"/>
                <a:ea typeface="+mn-ea"/>
                <a:cs typeface="+mn-cs"/>
              </a:rPr>
              <a:t>Bitte Gott um Trost, Heilung und Weisheit.</a:t>
            </a:r>
            <a:r>
              <a:rPr lang="de-DE"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Der Heilige Geist ist unser Tröster und wird uns in alle Wahrheit und Weisheit leiten. Er kann unser Herz mit Gottes Liebe auf eine heilende Weise erfüllen. Er kann uns lehren, welche Worte wir sprechen sollen. Jesus hat alle Formen von Gewalt erlebt, auch seelische und geistliche. Der Unterschied zu uns ist, dass er allen Missbrauch angenommen und sich nicht davor verschlossen hat. Er fühlte einen viel tieferen Schmerz als wir heute, weil wir uns oft vor der Qual verschließen, um uns zu schützen, und das tat er nicht.</a:t>
            </a:r>
            <a:endParaRPr lang="de-AT" sz="1200" kern="1200" dirty="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t>17</a:t>
            </a:fld>
            <a:endParaRPr lang="en-US" dirty="0"/>
          </a:p>
        </p:txBody>
      </p:sp>
    </p:spTree>
    <p:extLst>
      <p:ext uri="{BB962C8B-B14F-4D97-AF65-F5344CB8AC3E}">
        <p14:creationId xmlns:p14="http://schemas.microsoft.com/office/powerpoint/2010/main" val="190259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Ellen G. White schreibt in „</a:t>
            </a:r>
            <a:r>
              <a:rPr lang="de-DE" sz="1200" i="1" kern="1200" dirty="0">
                <a:solidFill>
                  <a:schemeClr val="tx1"/>
                </a:solidFill>
                <a:effectLst/>
                <a:latin typeface="+mn-lt"/>
                <a:ea typeface="+mn-ea"/>
                <a:cs typeface="+mn-cs"/>
              </a:rPr>
              <a:t>Der Sieg der Liebe</a:t>
            </a:r>
            <a:r>
              <a:rPr lang="de-DE" sz="1200" kern="1200" dirty="0">
                <a:solidFill>
                  <a:schemeClr val="tx1"/>
                </a:solidFill>
                <a:effectLst/>
                <a:latin typeface="+mn-lt"/>
                <a:ea typeface="+mn-ea"/>
                <a:cs typeface="+mn-cs"/>
              </a:rPr>
              <a:t>“ (früher: </a:t>
            </a:r>
            <a:r>
              <a:rPr lang="de-DE" sz="1200" i="1" kern="1200" dirty="0">
                <a:solidFill>
                  <a:schemeClr val="tx1"/>
                </a:solidFill>
                <a:effectLst/>
                <a:latin typeface="+mn-lt"/>
                <a:ea typeface="+mn-ea"/>
                <a:cs typeface="+mn-cs"/>
              </a:rPr>
              <a:t>Das Leben Jesu</a:t>
            </a:r>
            <a:r>
              <a:rPr lang="de-DE" sz="1200" kern="1200" dirty="0">
                <a:solidFill>
                  <a:schemeClr val="tx1"/>
                </a:solidFill>
                <a:effectLst/>
                <a:latin typeface="+mn-lt"/>
                <a:ea typeface="+mn-ea"/>
                <a:cs typeface="+mn-cs"/>
              </a:rPr>
              <a:t>):</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„Er sagt: ‚Ich kenne deine Tränen; ich habe auch geweint. Ich kenne das Leid, das zu schwer ist, um es einem Menschen anzuvertrauen. Denke nicht, du seist einsam und verlassen. Auch wenn dein Schmerz kein Herz der Welt berührt, schau auf mich und lebe!‘“ </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Ellen G. White, </a:t>
            </a:r>
            <a:r>
              <a:rPr lang="de-AT" sz="1200" i="1" kern="1200" dirty="0">
                <a:solidFill>
                  <a:schemeClr val="tx1"/>
                </a:solidFill>
                <a:effectLst/>
                <a:latin typeface="+mn-lt"/>
                <a:ea typeface="+mn-ea"/>
                <a:cs typeface="+mn-cs"/>
              </a:rPr>
              <a:t>Der Sieg der Liebe</a:t>
            </a:r>
            <a:r>
              <a:rPr lang="de-AT" sz="1200" kern="1200" dirty="0">
                <a:solidFill>
                  <a:schemeClr val="tx1"/>
                </a:solidFill>
                <a:effectLst/>
                <a:latin typeface="+mn-lt"/>
                <a:ea typeface="+mn-ea"/>
                <a:cs typeface="+mn-cs"/>
              </a:rPr>
              <a:t>, S. 466</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18</a:t>
            </a:fld>
            <a:endParaRPr lang="en-US" dirty="0"/>
          </a:p>
        </p:txBody>
      </p:sp>
    </p:spTree>
    <p:extLst>
      <p:ext uri="{BB962C8B-B14F-4D97-AF65-F5344CB8AC3E}">
        <p14:creationId xmlns:p14="http://schemas.microsoft.com/office/powerpoint/2010/main" val="101340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de-DE" sz="1200" b="1" kern="1200" dirty="0">
                <a:solidFill>
                  <a:schemeClr val="tx1"/>
                </a:solidFill>
                <a:effectLst/>
                <a:latin typeface="+mn-lt"/>
                <a:ea typeface="+mn-ea"/>
                <a:cs typeface="+mn-cs"/>
              </a:rPr>
              <a:t>WORTE, DIE FRIEDEN STIFTEN ODER WORTE, DIE VERWUNDEN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Bibel zeigt uns, dass unsere Worte mächtig sind. Sie können aufbauen, Frieden und Heilung bringen oder tiefe Wunden schlagen, die lebenslange Narben hinterlassen können. Unser Predigttext (Epheser 4,29) wird in vier aktuellen Bibelübertragungen wie folgt wiedergegeben:</a:t>
            </a:r>
            <a:endParaRPr lang="de-AT" sz="1200" kern="1200" dirty="0">
              <a:solidFill>
                <a:schemeClr val="tx1"/>
              </a:solidFill>
              <a:effectLst/>
              <a:latin typeface="+mn-lt"/>
              <a:ea typeface="+mn-ea"/>
              <a:cs typeface="+mn-cs"/>
            </a:endParaRPr>
          </a:p>
          <a:p>
            <a:endParaRPr lang="de-AT" sz="1200" b="1"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New Living Translation:</a:t>
            </a:r>
            <a:r>
              <a:rPr lang="de-AT" sz="1200" kern="1200" dirty="0">
                <a:solidFill>
                  <a:schemeClr val="tx1"/>
                </a:solidFill>
                <a:effectLst/>
                <a:latin typeface="+mn-lt"/>
                <a:ea typeface="+mn-ea"/>
                <a:cs typeface="+mn-cs"/>
              </a:rPr>
              <a:t> „Verwende keine </a:t>
            </a:r>
            <a:r>
              <a:rPr lang="de-AT" sz="1200" i="1" kern="1200" dirty="0">
                <a:solidFill>
                  <a:schemeClr val="tx1"/>
                </a:solidFill>
                <a:effectLst/>
                <a:latin typeface="+mn-lt"/>
                <a:ea typeface="+mn-ea"/>
                <a:cs typeface="+mn-cs"/>
              </a:rPr>
              <a:t>schlechte oder beleidigende Sprache.</a:t>
            </a:r>
            <a:r>
              <a:rPr lang="de-AT" sz="1200" kern="1200" dirty="0">
                <a:solidFill>
                  <a:schemeClr val="tx1"/>
                </a:solidFill>
                <a:effectLst/>
                <a:latin typeface="+mn-lt"/>
                <a:ea typeface="+mn-ea"/>
                <a:cs typeface="+mn-cs"/>
              </a:rPr>
              <a:t> Lass alles, was du sagst, </a:t>
            </a:r>
            <a:r>
              <a:rPr lang="de-AT" sz="1200" b="1" kern="1200" dirty="0">
                <a:solidFill>
                  <a:schemeClr val="tx1"/>
                </a:solidFill>
                <a:effectLst/>
                <a:latin typeface="+mn-lt"/>
                <a:ea typeface="+mn-ea"/>
                <a:cs typeface="+mn-cs"/>
              </a:rPr>
              <a:t>gut und hilfreich </a:t>
            </a:r>
            <a:r>
              <a:rPr lang="de-AT" sz="1200" kern="1200" dirty="0">
                <a:solidFill>
                  <a:schemeClr val="tx1"/>
                </a:solidFill>
                <a:effectLst/>
                <a:latin typeface="+mn-lt"/>
                <a:ea typeface="+mn-ea"/>
                <a:cs typeface="+mn-cs"/>
              </a:rPr>
              <a:t>sein, damit deine Worte eine </a:t>
            </a:r>
            <a:r>
              <a:rPr lang="de-AT" sz="1200" b="1" kern="1200" dirty="0">
                <a:solidFill>
                  <a:schemeClr val="tx1"/>
                </a:solidFill>
                <a:effectLst/>
                <a:latin typeface="+mn-lt"/>
                <a:ea typeface="+mn-ea"/>
                <a:cs typeface="+mn-cs"/>
              </a:rPr>
              <a:t>Ermutigung</a:t>
            </a:r>
            <a:r>
              <a:rPr lang="de-AT" sz="1200" kern="1200" dirty="0">
                <a:solidFill>
                  <a:schemeClr val="tx1"/>
                </a:solidFill>
                <a:effectLst/>
                <a:latin typeface="+mn-lt"/>
                <a:ea typeface="+mn-ea"/>
                <a:cs typeface="+mn-cs"/>
              </a:rPr>
              <a:t> für alle sind, die sie hören.“</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19</a:t>
            </a:fld>
            <a:endParaRPr lang="en-US" dirty="0"/>
          </a:p>
        </p:txBody>
      </p:sp>
    </p:spTree>
    <p:extLst>
      <p:ext uri="{BB962C8B-B14F-4D97-AF65-F5344CB8AC3E}">
        <p14:creationId xmlns:p14="http://schemas.microsoft.com/office/powerpoint/2010/main" val="213378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i="1" kern="1200" dirty="0">
                <a:solidFill>
                  <a:schemeClr val="tx1"/>
                </a:solidFill>
                <a:effectLst/>
                <a:latin typeface="+mn-lt"/>
                <a:ea typeface="+mn-ea"/>
                <a:cs typeface="+mn-cs"/>
              </a:rPr>
              <a:t>„Verzichtet auf schlechtes Gerede, sondern was ihr redet, soll für andere gut und aufbauend sein, damit sie im Glauben ermutigt werden.“ (Epheser 4,29 NLB)</a:t>
            </a:r>
            <a:endParaRPr lang="de-AT" sz="1200" i="1"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en-US" sz="1200" b="1" kern="1200" dirty="0">
                <a:solidFill>
                  <a:schemeClr val="tx1"/>
                </a:solidFill>
                <a:effectLst/>
                <a:latin typeface="+mn-lt"/>
                <a:ea typeface="+mn-ea"/>
                <a:cs typeface="+mn-cs"/>
              </a:rPr>
              <a:t>EINLEITUNG</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de-DE" sz="1200" kern="1200" dirty="0">
                <a:solidFill>
                  <a:schemeClr val="tx1"/>
                </a:solidFill>
                <a:effectLst/>
                <a:latin typeface="+mn-lt"/>
                <a:ea typeface="+mn-ea"/>
                <a:cs typeface="+mn-cs"/>
              </a:rPr>
              <a:t>Anlässlich dieses </a:t>
            </a:r>
            <a:r>
              <a:rPr lang="de-DE" sz="1200" b="1" kern="1200" dirty="0">
                <a:solidFill>
                  <a:schemeClr val="tx1"/>
                </a:solidFill>
                <a:effectLst/>
                <a:latin typeface="+mn-lt"/>
                <a:ea typeface="+mn-ea"/>
                <a:cs typeface="+mn-cs"/>
              </a:rPr>
              <a:t>enditnow</a:t>
            </a:r>
            <a:r>
              <a:rPr lang="de-DE" sz="1200" b="1" kern="1200" dirty="0">
                <a:solidFill>
                  <a:schemeClr val="tx1"/>
                </a:solidFill>
                <a:effectLst/>
                <a:latin typeface="+mn-lt"/>
                <a:ea typeface="+mn-ea"/>
                <a:cs typeface="+mn-cs"/>
                <a:sym typeface="Symbol" panose="05050102010706020507" pitchFamily="18" charset="2"/>
              </a:rPr>
              <a:t></a:t>
            </a:r>
            <a:r>
              <a:rPr lang="de-DE" sz="1200" kern="1200" dirty="0">
                <a:solidFill>
                  <a:schemeClr val="tx1"/>
                </a:solidFill>
                <a:effectLst/>
                <a:latin typeface="+mn-lt"/>
                <a:ea typeface="+mn-ea"/>
                <a:cs typeface="+mn-cs"/>
              </a:rPr>
              <a:t> Schwerpunkttages findet sich die Gemeinschaft der Siebenten-Tags-Adventisten weltweit zusammen, um das Bewusstsein über Gewalt und Missbrauch in allen ihren Formen zu fördern. Wir erheben unsere Stimmen, um Formen des Missbrauchs, die Frauen, Männer, Jungen, Mädchen und verletzliche Senioren entmenschlichen. Warum ist diese </a:t>
            </a:r>
            <a:r>
              <a:rPr lang="de-DE" sz="1200" b="1" kern="1200" dirty="0">
                <a:solidFill>
                  <a:schemeClr val="tx1"/>
                </a:solidFill>
                <a:effectLst/>
                <a:latin typeface="+mn-lt"/>
                <a:ea typeface="+mn-ea"/>
                <a:cs typeface="+mn-cs"/>
              </a:rPr>
              <a:t>enditnow</a:t>
            </a:r>
            <a:r>
              <a:rPr lang="de-DE" sz="1200" b="1" kern="1200" dirty="0">
                <a:solidFill>
                  <a:schemeClr val="tx1"/>
                </a:solidFill>
                <a:effectLst/>
                <a:latin typeface="+mn-lt"/>
                <a:ea typeface="+mn-ea"/>
                <a:cs typeface="+mn-cs"/>
                <a:sym typeface="Symbol" panose="05050102010706020507" pitchFamily="18" charset="2"/>
              </a:rPr>
              <a:t></a:t>
            </a:r>
            <a:r>
              <a:rPr lang="de-DE" sz="1200" kern="1200" dirty="0">
                <a:solidFill>
                  <a:schemeClr val="tx1"/>
                </a:solidFill>
                <a:effectLst/>
                <a:latin typeface="+mn-lt"/>
                <a:ea typeface="+mn-ea"/>
                <a:cs typeface="+mn-cs"/>
              </a:rPr>
              <a:t> Sabbatversammlung so wichtig?</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a:t>
            </a:fld>
            <a:endParaRPr lang="en-US" dirty="0"/>
          </a:p>
        </p:txBody>
      </p:sp>
    </p:spTree>
    <p:extLst>
      <p:ext uri="{BB962C8B-B14F-4D97-AF65-F5344CB8AC3E}">
        <p14:creationId xmlns:p14="http://schemas.microsoft.com/office/powerpoint/2010/main" val="2396176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b="1" kern="1200" dirty="0">
                <a:solidFill>
                  <a:schemeClr val="tx1"/>
                </a:solidFill>
                <a:effectLst/>
                <a:latin typeface="+mn-lt"/>
                <a:ea typeface="+mn-ea"/>
                <a:cs typeface="+mn-cs"/>
              </a:rPr>
              <a:t>New International Version:</a:t>
            </a:r>
            <a:r>
              <a:rPr lang="de-AT"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„Lasst kein </a:t>
            </a:r>
            <a:r>
              <a:rPr lang="de-AT" sz="1200" i="1" kern="1200" dirty="0">
                <a:solidFill>
                  <a:schemeClr val="tx1"/>
                </a:solidFill>
                <a:effectLst/>
                <a:latin typeface="+mn-lt"/>
                <a:ea typeface="+mn-ea"/>
                <a:cs typeface="+mn-cs"/>
              </a:rPr>
              <a:t>ungesundes Gerede</a:t>
            </a:r>
            <a:r>
              <a:rPr lang="de-AT" sz="1200" kern="1200" dirty="0">
                <a:solidFill>
                  <a:schemeClr val="tx1"/>
                </a:solidFill>
                <a:effectLst/>
                <a:latin typeface="+mn-lt"/>
                <a:ea typeface="+mn-ea"/>
                <a:cs typeface="+mn-cs"/>
              </a:rPr>
              <a:t> aus eurem Mund kommen, sondern nur das, was dabei hilft, </a:t>
            </a:r>
            <a:r>
              <a:rPr lang="de-AT" sz="1200" b="1" kern="1200" dirty="0">
                <a:solidFill>
                  <a:schemeClr val="tx1"/>
                </a:solidFill>
                <a:effectLst/>
                <a:latin typeface="+mn-lt"/>
                <a:ea typeface="+mn-ea"/>
                <a:cs typeface="+mn-cs"/>
              </a:rPr>
              <a:t>andere </a:t>
            </a:r>
            <a:r>
              <a:rPr lang="de-AT" sz="1200" kern="1200" dirty="0">
                <a:solidFill>
                  <a:schemeClr val="tx1"/>
                </a:solidFill>
                <a:effectLst/>
                <a:latin typeface="+mn-lt"/>
                <a:ea typeface="+mn-ea"/>
                <a:cs typeface="+mn-cs"/>
              </a:rPr>
              <a:t>ihren </a:t>
            </a:r>
            <a:r>
              <a:rPr lang="de-AT" sz="1200" b="1" kern="1200" dirty="0">
                <a:solidFill>
                  <a:schemeClr val="tx1"/>
                </a:solidFill>
                <a:effectLst/>
                <a:latin typeface="+mn-lt"/>
                <a:ea typeface="+mn-ea"/>
                <a:cs typeface="+mn-cs"/>
              </a:rPr>
              <a:t>Bedürfnissen entsprechend aufzubauen</a:t>
            </a:r>
            <a:r>
              <a:rPr lang="de-AT" sz="1200" kern="1200" dirty="0">
                <a:solidFill>
                  <a:schemeClr val="tx1"/>
                </a:solidFill>
                <a:effectLst/>
                <a:latin typeface="+mn-lt"/>
                <a:ea typeface="+mn-ea"/>
                <a:cs typeface="+mn-cs"/>
              </a:rPr>
              <a:t>, damit es den Hörern </a:t>
            </a:r>
            <a:r>
              <a:rPr lang="de-AT" sz="1200" b="1" kern="1200" dirty="0">
                <a:solidFill>
                  <a:schemeClr val="tx1"/>
                </a:solidFill>
                <a:effectLst/>
                <a:latin typeface="+mn-lt"/>
                <a:ea typeface="+mn-ea"/>
                <a:cs typeface="+mn-cs"/>
              </a:rPr>
              <a:t>zum Segen gedeiht.</a:t>
            </a:r>
            <a:r>
              <a:rPr lang="de-AT"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20</a:t>
            </a:fld>
            <a:endParaRPr lang="en-US" dirty="0"/>
          </a:p>
        </p:txBody>
      </p:sp>
    </p:spTree>
    <p:extLst>
      <p:ext uri="{BB962C8B-B14F-4D97-AF65-F5344CB8AC3E}">
        <p14:creationId xmlns:p14="http://schemas.microsoft.com/office/powerpoint/2010/main" val="4234314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b="1" kern="1200" dirty="0">
                <a:solidFill>
                  <a:schemeClr val="tx1"/>
                </a:solidFill>
                <a:effectLst/>
                <a:latin typeface="+mn-lt"/>
                <a:ea typeface="+mn-ea"/>
                <a:cs typeface="+mn-cs"/>
              </a:rPr>
              <a:t>The Message Bible:</a:t>
            </a:r>
            <a:r>
              <a:rPr lang="de-AT" sz="1200" kern="1200" dirty="0">
                <a:solidFill>
                  <a:schemeClr val="tx1"/>
                </a:solidFill>
                <a:effectLst/>
                <a:latin typeface="+mn-lt"/>
                <a:ea typeface="+mn-ea"/>
                <a:cs typeface="+mn-cs"/>
              </a:rPr>
              <a:t> </a:t>
            </a: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„Passt auf, wie ihr sprecht. Lasst nichts </a:t>
            </a:r>
            <a:r>
              <a:rPr lang="de-AT" sz="1200" i="1" kern="1200" dirty="0">
                <a:solidFill>
                  <a:schemeClr val="tx1"/>
                </a:solidFill>
                <a:effectLst/>
                <a:latin typeface="+mn-lt"/>
                <a:ea typeface="+mn-ea"/>
                <a:cs typeface="+mn-cs"/>
              </a:rPr>
              <a:t>Schlechtes oder Schmutziges</a:t>
            </a:r>
            <a:r>
              <a:rPr lang="de-AT" sz="1200" kern="1200" dirty="0">
                <a:solidFill>
                  <a:schemeClr val="tx1"/>
                </a:solidFill>
                <a:effectLst/>
                <a:latin typeface="+mn-lt"/>
                <a:ea typeface="+mn-ea"/>
                <a:cs typeface="+mn-cs"/>
              </a:rPr>
              <a:t> aus eurem Mund kommen. Sagt nur, </a:t>
            </a:r>
            <a:r>
              <a:rPr lang="de-AT" sz="1200" b="1" kern="1200" dirty="0">
                <a:solidFill>
                  <a:schemeClr val="tx1"/>
                </a:solidFill>
                <a:effectLst/>
                <a:latin typeface="+mn-lt"/>
                <a:ea typeface="+mn-ea"/>
                <a:cs typeface="+mn-cs"/>
              </a:rPr>
              <a:t>was hilft</a:t>
            </a:r>
            <a:r>
              <a:rPr lang="de-AT" sz="1200" kern="1200" dirty="0">
                <a:solidFill>
                  <a:schemeClr val="tx1"/>
                </a:solidFill>
                <a:effectLst/>
                <a:latin typeface="+mn-lt"/>
                <a:ea typeface="+mn-ea"/>
                <a:cs typeface="+mn-cs"/>
              </a:rPr>
              <a:t>, jedes Wort </a:t>
            </a:r>
            <a:r>
              <a:rPr lang="de-AT" sz="1200" b="1" kern="1200" dirty="0">
                <a:solidFill>
                  <a:schemeClr val="tx1"/>
                </a:solidFill>
                <a:effectLst/>
                <a:latin typeface="+mn-lt"/>
                <a:ea typeface="+mn-ea"/>
                <a:cs typeface="+mn-cs"/>
              </a:rPr>
              <a:t>ein Geschenk</a:t>
            </a:r>
            <a:r>
              <a:rPr lang="de-AT"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21</a:t>
            </a:fld>
            <a:endParaRPr lang="en-US" dirty="0"/>
          </a:p>
        </p:txBody>
      </p:sp>
    </p:spTree>
    <p:extLst>
      <p:ext uri="{BB962C8B-B14F-4D97-AF65-F5344CB8AC3E}">
        <p14:creationId xmlns:p14="http://schemas.microsoft.com/office/powerpoint/2010/main" val="3595971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b="1" kern="1200" dirty="0">
                <a:solidFill>
                  <a:schemeClr val="tx1"/>
                </a:solidFill>
                <a:effectLst/>
                <a:latin typeface="+mn-lt"/>
                <a:ea typeface="+mn-ea"/>
                <a:cs typeface="+mn-cs"/>
              </a:rPr>
              <a:t>New King James Version:</a:t>
            </a:r>
          </a:p>
          <a:p>
            <a:endParaRPr lang="de-AT" sz="1200" b="1"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„Lasst kein </a:t>
            </a:r>
            <a:r>
              <a:rPr lang="de-AT" sz="1200" i="1" kern="1200" dirty="0">
                <a:solidFill>
                  <a:schemeClr val="tx1"/>
                </a:solidFill>
                <a:effectLst/>
                <a:latin typeface="+mn-lt"/>
                <a:ea typeface="+mn-ea"/>
                <a:cs typeface="+mn-cs"/>
              </a:rPr>
              <a:t>verderbtes Wort</a:t>
            </a:r>
            <a:r>
              <a:rPr lang="de-AT" sz="1200" kern="1200" dirty="0">
                <a:solidFill>
                  <a:schemeClr val="tx1"/>
                </a:solidFill>
                <a:effectLst/>
                <a:latin typeface="+mn-lt"/>
                <a:ea typeface="+mn-ea"/>
                <a:cs typeface="+mn-cs"/>
              </a:rPr>
              <a:t> aus eurem Mund hervorkommen, sondern nur, was </a:t>
            </a:r>
            <a:r>
              <a:rPr lang="de-AT" sz="1200" b="1" kern="1200" dirty="0">
                <a:solidFill>
                  <a:schemeClr val="tx1"/>
                </a:solidFill>
                <a:effectLst/>
                <a:latin typeface="+mn-lt"/>
                <a:ea typeface="+mn-ea"/>
                <a:cs typeface="+mn-cs"/>
              </a:rPr>
              <a:t>gut</a:t>
            </a:r>
            <a:r>
              <a:rPr lang="de-AT" sz="1200" kern="1200" dirty="0">
                <a:solidFill>
                  <a:schemeClr val="tx1"/>
                </a:solidFill>
                <a:effectLst/>
                <a:latin typeface="+mn-lt"/>
                <a:ea typeface="+mn-ea"/>
                <a:cs typeface="+mn-cs"/>
              </a:rPr>
              <a:t> für die notwendige Erbauung ist, damit es den Hörern </a:t>
            </a:r>
            <a:r>
              <a:rPr lang="de-AT" sz="1200" b="1" kern="1200" dirty="0">
                <a:solidFill>
                  <a:schemeClr val="tx1"/>
                </a:solidFill>
                <a:effectLst/>
                <a:latin typeface="+mn-lt"/>
                <a:ea typeface="+mn-ea"/>
                <a:cs typeface="+mn-cs"/>
              </a:rPr>
              <a:t>Gnade vermittelt</a:t>
            </a:r>
            <a:r>
              <a:rPr lang="de-AT"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22</a:t>
            </a:fld>
            <a:endParaRPr lang="en-US" dirty="0"/>
          </a:p>
        </p:txBody>
      </p:sp>
    </p:spTree>
    <p:extLst>
      <p:ext uri="{BB962C8B-B14F-4D97-AF65-F5344CB8AC3E}">
        <p14:creationId xmlns:p14="http://schemas.microsoft.com/office/powerpoint/2010/main" val="1202633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498475"/>
            <a:ext cx="3546475" cy="1995488"/>
          </a:xfrm>
        </p:spPr>
      </p:sp>
      <p:sp>
        <p:nvSpPr>
          <p:cNvPr id="3" name="Notes Placeholder 2"/>
          <p:cNvSpPr>
            <a:spLocks noGrp="1"/>
          </p:cNvSpPr>
          <p:nvPr>
            <p:ph type="body" idx="1"/>
          </p:nvPr>
        </p:nvSpPr>
        <p:spPr>
          <a:xfrm>
            <a:off x="685799" y="2467841"/>
            <a:ext cx="5746173" cy="3600450"/>
          </a:xfrm>
        </p:spPr>
        <p:txBody>
          <a:bodyPr/>
          <a:lstStyle/>
          <a:p>
            <a:pPr fontAlgn="base"/>
            <a:r>
              <a:rPr lang="de-DE" sz="1200" b="1" kern="1200" dirty="0">
                <a:solidFill>
                  <a:schemeClr val="tx1"/>
                </a:solidFill>
                <a:effectLst/>
                <a:latin typeface="+mn-lt"/>
                <a:ea typeface="+mn-ea"/>
                <a:cs typeface="+mn-cs"/>
              </a:rPr>
              <a:t>Die Macht der Worte</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Unsere Worte sollten ein Geschenk an unser Gegenüber sein, sie sollen Frieden schenken, Gnade vermitteln und andere Menschen aufbauen. </a:t>
            </a:r>
            <a:r>
              <a:rPr lang="de-AT" sz="1200" kern="1200" dirty="0">
                <a:solidFill>
                  <a:schemeClr val="tx1"/>
                </a:solidFill>
                <a:effectLst/>
                <a:latin typeface="+mn-lt"/>
                <a:ea typeface="+mn-ea"/>
                <a:cs typeface="+mn-cs"/>
              </a:rPr>
              <a:t>Sie sollten respektvoll und in einem angenehmen Tonfall gesprochen werden, um Menschen zu stärken – besonders diejenigen, die wir lieben.</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Der Bericht von Nabal und seiner Frau Abigail zeigt den großen Gegensatz zwischen Worten, die heilen und aufbauen und solchen, die andere abwerten und verletzen. Wir lesen in 1. Samuel 25,2-38: </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„Ein wohlhabender Mann aus Maon hatte Grundbesitz in Karmel. Er besaß 3.000 Schafe und 1.000 Ziegen, und er war gerade dort, weil es die Zeit der Schafschur war. Der Name des Mannes war Nabal. Seine Frau Abigajil war eine kluge und schöne Frau. Doch Nabal, ein Nachkomme Kalebs, war grob und unehrlich. </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Als David in der Wüste hörte, dass Nabal seine Schafe schor, schickte er zehn seiner jungen Männer nach Karmel. Sie sollten Nabal von ihm Grüße ausrichten und ihm sagen: ,Friede und Glück dir, deiner Familie und allem, was dir gehört! Ich habe gehört, dass du deine Schafe scheren lässt. Als deine Hirten bei uns waren, haben wir ihnen nichts getan und ihnen während der ganzen Zeit, in der sie in Karmel waren, nie etwas gestohlen. Frage deine Knechte, sie werden es dir bestätigen. Bitte empfange meine Männer freundlich, denn wir sind an einem Festtag gekommen. Gib ihnen und deinem Sohn David bitte, was immer du gerade zur Hand hast.‘</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Davids junge Männer überbrachten Nabal die Botschaft im Namen Davids und warteten auf seine Antwort. ,Wer ist dieser David?‘, spottete Nabal. ,Für wen hält dieser Sohn Isais sich? Heutzutage laufen viele Knechte ihren Herren fort. Soll ich vielleicht mein Brot und Wasser und das Fleisch, das ich für meine Schafscherer geschlachtet habe, nehmen und es Männern geben, die von wer weiß woher kommen?‘ </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Die Boten kehrten zu David zurück und berichteten ihm alles. ,Holt eure Schwerter!‘, sagte David und er und seine Männer schnallten sich ihre Schwerter um. Mit 400 Mann machte er sich auf den Weg; 200 blieben zurück, um das Lager zu bewachen. </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In der Zwischenzeit ging einer von Nabals Knechten zu Abigajil und berichtete ihr: ,David hat Boten aus der Wüste geschickt, die unseren Herrn grüßen sollten, aber er hat sie beschimpft. Dabei waren die Männer sehr gut zu uns und haben uns nie etwas getan. Während der ganzen Zeit, in der wir auf den Feldern umherzogen, wurde uns nie etwas gestohlen. Tag und Nacht waren sie für uns und die Schafe wie eine schützende Mauer, solange wir die Herden in ihrer Nähe weideten. Überleg doch, was du tun kannst, denn unser Herr und sein ganzes Haus stürzen sonst ins Unglück. Er ist so übellaunig, dass niemand mit ihm reden kann.‘ </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Abigajil verlor keine Zeit. Schnell nahm sie 200 Brote, zwei Schläuche Wein, fünf zubereitete Schafe, etwa fünf Maß geröstetes Korn, 100 Rosinenkuchen und 200 Feigenkuchen. Sie lud alles auf einige Esel und sagte zu ihren Knechten: ,Geht schon voraus. Ich komme euch gleich nach.‘ Aber ihrem Mann Nabal sagte sie nicht, was sie vorhatte. </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Als sie im Schutz des Berges auf ihrem Esel abwärtsritt, sah sie David und seine Männer auf sich zukommen. David sagte gerade: ,Für nichts und wieder nichts habe ich die Herden dieses Kerls in der Wüste beschützt, und nichts, was ihm gehörte, ging verloren. Aber er hat mir Gutes mit Bösem vergolten. Gott soll mich strafen, wenn ich bis morgen Früh von allen seinen Leuten auch nur einen, der gegen die Wand pinkelt, am Leben lasse!‘</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Als Abigajil David sah, stieg sie rasch von ihrem Esel und verbeugte sich tief vor ihm. Sie warf sich ihm zu Füßen und sagte: ,Mich trifft alle Schuld in dieser Sache, mein Herr. Bitte lass mich mit dir reden und hör dir an, was ich zu sagen habe. Beachte doch Nabal, diesen bösartigen Menschen, nicht. Er ist ein Narr, wie schon sein Name sagt. Ich aber habe deine Boten, die du geschickt hast, nie zu Gesicht bekommen. Nun, mein Herr, so wahr der Herr lebt und du selbst auch, der Herr hat dich vom Mord abgehalten und dich daran gehindert, dich selbst zu rächen. So sollen alle deine Feinde und alle, die dir schaden wollen, bestraft werden wie Nabal. Hier ist ein Geschenk, das ich dir, mein Herr, mitgebracht habe, verteile es unter deinen Leuten. Bitte vergib mir, wenn ich dich gekränkt habe. Der Herr wird dich sicher mit einer Herrschaft belohnen, die Bestand hat, denn du kämpfst die Kriege des Herrn. Man soll dir dein Leben lang nicht vorwerfen können, dass du etwas Unrechtes getan hast. Selbst wenn du verfolgt wirst und dich jemand umbringen will, wird der Herr, dein Gott, sich um dich sorgen und dein Leben beschützen! Das Leben deiner Feinde jedoch wird fortgeschleudert werden wie Steine, die von einer Schleuder abgeschossen werden! Wenn der Herr alle seine Zusagen erfüllt und dich zum Herrscher über Israel gemacht hat, dann wird dein Gewissen unbelastet sein, weil du nicht sinnlos Blut vergossen und dich eigenmächtig gerächt hast. Und wenn der Herr dies alles für dich getan hat, dann denke an mich!‘ </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David antwortete Abigajil: ,Gepriesen sei der Herr, der Gott Israels, der dich heute zu mir gesandt hat! Gepriesen sei deine Klugheit! Gesegnet sollst du sein, weil du mich daran gehindert hast, Blut zu vergießen und mich selbst zu rächen. Denn ich schwöre beim Herrn, dem Gott Israels, der mich davon abgehalten hat, dir etwas anzutun: Wenn du mir nicht so schnell entgegengeeilt wärst, würde morgen Früh unter den Leuten Nabals keiner mehr von allen, die an die Wand pinkeln, am Leben sein.‘ Und er nahm ihre Geschenke an und sagte zu ihr: ,Kehre in Frieden nach Hause zurück. Ich habe gehört, was du gesagt hast, und werde deine Bitte erfüllen.‘ </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Als Abigajil zu Nabal zurückkam, feierte er gerade in seinem Haus ein großes Festmahl, das dem eines Königs entsprach. Er war bester Laune, aber völlig betrunken, deshalb erzählte sie ihm bis zum nächsten Morgen nichts von ihrer Begegnung mit David. Am anderen Morgen, als er wieder nüchtern war, erzählte sie ihm, was geschehen war. Daraufhin erlitt er einen Schlag und wurde völlig gelähmt. Etwa zehn Tage später ließ der Herr ihn sterben.“</a:t>
            </a:r>
            <a:r>
              <a:rPr lang="de-DE" sz="1200" kern="1200" dirty="0">
                <a:solidFill>
                  <a:schemeClr val="tx1"/>
                </a:solidFill>
                <a:effectLst/>
                <a:latin typeface="+mn-lt"/>
                <a:ea typeface="+mn-ea"/>
                <a:cs typeface="+mn-cs"/>
              </a:rPr>
              <a:t> (1.Samuel 25,2-38 NLB) </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Die Bibel beschreibt Nabal als dumm, grob und böse in allem was er tat. Wie viele andere, die mit Worten Gewalt antun und es später bereuen, ist er zu dieser Gelegenheit </a:t>
            </a:r>
            <a:r>
              <a:rPr lang="de-AT" sz="1200" b="1" kern="1200" dirty="0">
                <a:solidFill>
                  <a:schemeClr val="tx1"/>
                </a:solidFill>
                <a:effectLst/>
                <a:latin typeface="+mn-lt"/>
                <a:ea typeface="+mn-ea"/>
                <a:cs typeface="+mn-cs"/>
              </a:rPr>
              <a:t>betrunken</a:t>
            </a:r>
            <a:r>
              <a:rPr lang="de-AT" sz="1200" kern="1200" dirty="0">
                <a:solidFill>
                  <a:schemeClr val="tx1"/>
                </a:solidFill>
                <a:effectLst/>
                <a:latin typeface="+mn-lt"/>
                <a:ea typeface="+mn-ea"/>
                <a:cs typeface="+mn-cs"/>
              </a:rPr>
              <a:t>.</a:t>
            </a: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David und seine Männer hatten Nabals Hirten geholfen und seinen Besitz bei Tag und Nacht beschützt. Aus diesem Grund nimmt David an, dass er – wie die Hirten – einen Anteil am Fest des Schafescherens verdient habe. Als Antwort auf die höfliche Anfrage Davids verwendet Nabal (dessen Name „der Törichte“ bedeutet) </a:t>
            </a:r>
            <a:r>
              <a:rPr lang="de-AT" sz="1200" b="1" kern="1200" dirty="0">
                <a:solidFill>
                  <a:schemeClr val="tx1"/>
                </a:solidFill>
                <a:effectLst/>
                <a:latin typeface="+mn-lt"/>
                <a:ea typeface="+mn-ea"/>
                <a:cs typeface="+mn-cs"/>
              </a:rPr>
              <a:t>beleidigende</a:t>
            </a:r>
            <a:r>
              <a:rPr lang="de-AT" sz="1200" kern="1200" dirty="0">
                <a:solidFill>
                  <a:schemeClr val="tx1"/>
                </a:solidFill>
                <a:effectLst/>
                <a:latin typeface="+mn-lt"/>
                <a:ea typeface="+mn-ea"/>
                <a:cs typeface="+mn-cs"/>
              </a:rPr>
              <a:t> </a:t>
            </a:r>
            <a:r>
              <a:rPr lang="de-AT" sz="1200" b="1" kern="1200" dirty="0">
                <a:solidFill>
                  <a:schemeClr val="tx1"/>
                </a:solidFill>
                <a:effectLst/>
                <a:latin typeface="+mn-lt"/>
                <a:ea typeface="+mn-ea"/>
                <a:cs typeface="+mn-cs"/>
              </a:rPr>
              <a:t>Worte</a:t>
            </a:r>
            <a:r>
              <a:rPr lang="de-AT" sz="1200" kern="1200" dirty="0">
                <a:solidFill>
                  <a:schemeClr val="tx1"/>
                </a:solidFill>
                <a:effectLst/>
                <a:latin typeface="+mn-lt"/>
                <a:ea typeface="+mn-ea"/>
                <a:cs typeface="+mn-cs"/>
              </a:rPr>
              <a:t>: „Wer ist dieser David, und wer der Sohn Isais?“ </a:t>
            </a:r>
            <a:r>
              <a:rPr lang="de-DE" sz="1200" kern="1200" dirty="0">
                <a:solidFill>
                  <a:schemeClr val="tx1"/>
                </a:solidFill>
                <a:effectLst/>
                <a:latin typeface="+mn-lt"/>
                <a:ea typeface="+mn-ea"/>
                <a:cs typeface="+mn-cs"/>
              </a:rPr>
              <a:t>(Vers 10). Das ist eine Beleidigung, die den Zweck hat, jemanden als </a:t>
            </a:r>
            <a:r>
              <a:rPr lang="de-DE" sz="1200" b="1" kern="1200" dirty="0">
                <a:solidFill>
                  <a:schemeClr val="tx1"/>
                </a:solidFill>
                <a:effectLst/>
                <a:latin typeface="+mn-lt"/>
                <a:ea typeface="+mn-ea"/>
                <a:cs typeface="+mn-cs"/>
              </a:rPr>
              <a:t>bedeutungslos</a:t>
            </a:r>
            <a:r>
              <a:rPr lang="de-DE" sz="1200" kern="1200" dirty="0">
                <a:solidFill>
                  <a:schemeClr val="tx1"/>
                </a:solidFill>
                <a:effectLst/>
                <a:latin typeface="+mn-lt"/>
                <a:ea typeface="+mn-ea"/>
                <a:cs typeface="+mn-cs"/>
              </a:rPr>
              <a:t> abzutun. Dies verstärkt Nabal, indem er den gesalbten zukünftigen König als „entlaufenen Sklaven“ schmäht.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Als klar wird, dass der zornige David mit 400 Männern im Anmarsch ist, teilt ein ängstlicher Diener Abigail die schlimmen Neuigkeiten mit. Er berichtet, wie Nabal David </a:t>
            </a:r>
            <a:r>
              <a:rPr lang="de-DE" sz="1200" b="1" kern="1200" dirty="0">
                <a:solidFill>
                  <a:schemeClr val="tx1"/>
                </a:solidFill>
                <a:effectLst/>
                <a:latin typeface="+mn-lt"/>
                <a:ea typeface="+mn-ea"/>
                <a:cs typeface="+mn-cs"/>
              </a:rPr>
              <a:t>beleidigt </a:t>
            </a:r>
            <a:r>
              <a:rPr lang="de-DE" sz="1200" kern="1200" dirty="0">
                <a:solidFill>
                  <a:schemeClr val="tx1"/>
                </a:solidFill>
                <a:effectLst/>
                <a:latin typeface="+mn-lt"/>
                <a:ea typeface="+mn-ea"/>
                <a:cs typeface="+mn-cs"/>
              </a:rPr>
              <a:t>hatte. </a:t>
            </a:r>
            <a:r>
              <a:rPr lang="de-AT" sz="1200" kern="1200" dirty="0">
                <a:solidFill>
                  <a:schemeClr val="tx1"/>
                </a:solidFill>
                <a:effectLst/>
                <a:latin typeface="+mn-lt"/>
                <a:ea typeface="+mn-ea"/>
                <a:cs typeface="+mn-cs"/>
              </a:rPr>
              <a:t>Offensichtlich ist Nabal auch seinen eigenen Dienern gegenüber </a:t>
            </a:r>
            <a:r>
              <a:rPr lang="de-AT" sz="1200" b="1" kern="1200" dirty="0">
                <a:solidFill>
                  <a:schemeClr val="tx1"/>
                </a:solidFill>
                <a:effectLst/>
                <a:latin typeface="+mn-lt"/>
                <a:ea typeface="+mn-ea"/>
                <a:cs typeface="+mn-cs"/>
              </a:rPr>
              <a:t>verletzend</a:t>
            </a:r>
            <a:r>
              <a:rPr lang="de-AT" sz="1200" kern="1200" dirty="0">
                <a:solidFill>
                  <a:schemeClr val="tx1"/>
                </a:solidFill>
                <a:effectLst/>
                <a:latin typeface="+mn-lt"/>
                <a:ea typeface="+mn-ea"/>
                <a:cs typeface="+mn-cs"/>
              </a:rPr>
              <a:t>, so betont auch der Knecht, dass </a:t>
            </a:r>
            <a:r>
              <a:rPr lang="de-AT" sz="1200" b="1" kern="1200" dirty="0">
                <a:solidFill>
                  <a:schemeClr val="tx1"/>
                </a:solidFill>
                <a:effectLst/>
                <a:latin typeface="+mn-lt"/>
                <a:ea typeface="+mn-ea"/>
                <a:cs typeface="+mn-cs"/>
              </a:rPr>
              <a:t>niemand mit ihm sprechen kann</a:t>
            </a:r>
            <a:r>
              <a:rPr lang="de-AT" sz="1200" kern="1200" dirty="0">
                <a:solidFill>
                  <a:schemeClr val="tx1"/>
                </a:solidFill>
                <a:effectLst/>
                <a:latin typeface="+mn-lt"/>
                <a:ea typeface="+mn-ea"/>
                <a:cs typeface="+mn-cs"/>
              </a:rPr>
              <a:t>. Es scheint nicht ungewöhnlich für die Dienerschaft gewesen zu sein, dass sie sich an diese verständnisvolle Frau wandte, die freundliche und weise Abigail. Der Diener erweist ihr Respekt und traut ihr zu, die komplizierte Situation retten zu können.</a:t>
            </a: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Abigail ergreift sofort die Initiative, ohne sich zuvor mit ihrem Mann abzusprechen. Vielleicht wollte sie einen sinnlosen Streit vermeiden. Es ist sehr wahrscheinlich, dass Nabal nicht nur seiner Dienerschaft gegenüber</a:t>
            </a:r>
            <a:r>
              <a:rPr lang="de-AT" sz="1200" b="1" kern="1200" dirty="0">
                <a:solidFill>
                  <a:schemeClr val="tx1"/>
                </a:solidFill>
                <a:effectLst/>
                <a:latin typeface="+mn-lt"/>
                <a:ea typeface="+mn-ea"/>
                <a:cs typeface="+mn-cs"/>
              </a:rPr>
              <a:t> emotional gewalttätig</a:t>
            </a:r>
            <a:r>
              <a:rPr lang="de-AT" sz="1200" kern="1200" dirty="0">
                <a:solidFill>
                  <a:schemeClr val="tx1"/>
                </a:solidFill>
                <a:effectLst/>
                <a:latin typeface="+mn-lt"/>
                <a:ea typeface="+mn-ea"/>
                <a:cs typeface="+mn-cs"/>
              </a:rPr>
              <a:t> war, sondern auch seine Frau und andere Mitglieder des Haushalts zumindest verbal missbraucht hat. Alle scheinen einen Weg gefunden zu haben, ihn und seine Beschimpfungen zu vermeiden, indem sie ohne ihn Entscheidungen trafen und danach handelten. Später </a:t>
            </a:r>
            <a:r>
              <a:rPr lang="de-AT" sz="1200" b="1" kern="1200" dirty="0">
                <a:solidFill>
                  <a:schemeClr val="tx1"/>
                </a:solidFill>
                <a:effectLst/>
                <a:latin typeface="+mn-lt"/>
                <a:ea typeface="+mn-ea"/>
                <a:cs typeface="+mn-cs"/>
              </a:rPr>
              <a:t>nimmt</a:t>
            </a:r>
            <a:r>
              <a:rPr lang="de-AT" sz="1200" kern="1200" dirty="0">
                <a:solidFill>
                  <a:schemeClr val="tx1"/>
                </a:solidFill>
                <a:effectLst/>
                <a:latin typeface="+mn-lt"/>
                <a:ea typeface="+mn-ea"/>
                <a:cs typeface="+mn-cs"/>
              </a:rPr>
              <a:t> Abigail </a:t>
            </a:r>
            <a:r>
              <a:rPr lang="de-AT" sz="1200" b="1" kern="1200" dirty="0">
                <a:solidFill>
                  <a:schemeClr val="tx1"/>
                </a:solidFill>
                <a:effectLst/>
                <a:latin typeface="+mn-lt"/>
                <a:ea typeface="+mn-ea"/>
                <a:cs typeface="+mn-cs"/>
              </a:rPr>
              <a:t>die Schuld auf sich</a:t>
            </a:r>
            <a:r>
              <a:rPr lang="de-AT" sz="1200" kern="1200" dirty="0">
                <a:solidFill>
                  <a:schemeClr val="tx1"/>
                </a:solidFill>
                <a:effectLst/>
                <a:latin typeface="+mn-lt"/>
                <a:ea typeface="+mn-ea"/>
                <a:cs typeface="+mn-cs"/>
              </a:rPr>
              <a:t> und </a:t>
            </a:r>
            <a:r>
              <a:rPr lang="de-AT" sz="1200" b="1" kern="1200" dirty="0">
                <a:solidFill>
                  <a:schemeClr val="tx1"/>
                </a:solidFill>
                <a:effectLst/>
                <a:latin typeface="+mn-lt"/>
                <a:ea typeface="+mn-ea"/>
                <a:cs typeface="+mn-cs"/>
              </a:rPr>
              <a:t>entschuldigt</a:t>
            </a:r>
            <a:r>
              <a:rPr lang="de-AT" sz="1200" kern="1200" dirty="0">
                <a:solidFill>
                  <a:schemeClr val="tx1"/>
                </a:solidFill>
                <a:effectLst/>
                <a:latin typeface="+mn-lt"/>
                <a:ea typeface="+mn-ea"/>
                <a:cs typeface="+mn-cs"/>
              </a:rPr>
              <a:t> sich bei David wortreich für die Dummheit ihres Mannes, was darauf schließen lässt, dass sie </a:t>
            </a:r>
            <a:r>
              <a:rPr lang="de-AT" sz="1200" b="1" kern="1200" dirty="0">
                <a:solidFill>
                  <a:schemeClr val="tx1"/>
                </a:solidFill>
                <a:effectLst/>
                <a:latin typeface="+mn-lt"/>
                <a:ea typeface="+mn-ea"/>
                <a:cs typeface="+mn-cs"/>
              </a:rPr>
              <a:t>immer wieder Leute beschwichtigen musste</a:t>
            </a:r>
            <a:r>
              <a:rPr lang="de-AT" sz="1200" kern="1200" dirty="0">
                <a:solidFill>
                  <a:schemeClr val="tx1"/>
                </a:solidFill>
                <a:effectLst/>
                <a:latin typeface="+mn-lt"/>
                <a:ea typeface="+mn-ea"/>
                <a:cs typeface="+mn-cs"/>
              </a:rPr>
              <a:t>, welche durch die verbalen </a:t>
            </a:r>
            <a:r>
              <a:rPr lang="de-AT" sz="1200" b="1" kern="1200" dirty="0">
                <a:solidFill>
                  <a:schemeClr val="tx1"/>
                </a:solidFill>
                <a:effectLst/>
                <a:latin typeface="+mn-lt"/>
                <a:ea typeface="+mn-ea"/>
                <a:cs typeface="+mn-cs"/>
              </a:rPr>
              <a:t>Wutausbrüche</a:t>
            </a:r>
            <a:r>
              <a:rPr lang="de-AT" sz="1200" kern="1200" dirty="0">
                <a:solidFill>
                  <a:schemeClr val="tx1"/>
                </a:solidFill>
                <a:effectLst/>
                <a:latin typeface="+mn-lt"/>
                <a:ea typeface="+mn-ea"/>
                <a:cs typeface="+mn-cs"/>
              </a:rPr>
              <a:t> Nabals erzürnt worden waren.</a:t>
            </a:r>
          </a:p>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t>23</a:t>
            </a:fld>
            <a:endParaRPr lang="en-US" dirty="0"/>
          </a:p>
        </p:txBody>
      </p:sp>
    </p:spTree>
    <p:extLst>
      <p:ext uri="{BB962C8B-B14F-4D97-AF65-F5344CB8AC3E}">
        <p14:creationId xmlns:p14="http://schemas.microsoft.com/office/powerpoint/2010/main" val="4136314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Die Wirkung von Abigails Worten</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Mit dem Geist Gottes erfüllt begegnet Abigail David mit freundlichen Worten und Geschenken in Form von erlesenen Nahrungsmitteln. Ihre kostbarste Gabe ist aber nicht das Essen, sondern ihr weiser Rat. Ihre Worte bringen Frieden, verleihen Gnade, ermutigen und stärken den Hörer, und stillen die Bedürfnisse. Das bestätigt David selbst (Vers 33).</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Auch die Feder der Inspiration weist auf diese Wirkung hin. Ellen G. White schrieb in </a:t>
            </a:r>
            <a:r>
              <a:rPr lang="de-DE" sz="1200" i="1" kern="1200" dirty="0">
                <a:solidFill>
                  <a:schemeClr val="tx1"/>
                </a:solidFill>
                <a:effectLst/>
                <a:latin typeface="+mn-lt"/>
                <a:ea typeface="+mn-ea"/>
                <a:cs typeface="+mn-cs"/>
              </a:rPr>
              <a:t>Wie alles begann </a:t>
            </a:r>
            <a:r>
              <a:rPr lang="de-DE" sz="1200" kern="1200" dirty="0">
                <a:solidFill>
                  <a:schemeClr val="tx1"/>
                </a:solidFill>
                <a:effectLst/>
                <a:latin typeface="+mn-lt"/>
                <a:ea typeface="+mn-ea"/>
                <a:cs typeface="+mn-cs"/>
              </a:rPr>
              <a:t>(früher: </a:t>
            </a:r>
            <a:r>
              <a:rPr lang="de-DE" sz="1200" i="1" kern="1200" dirty="0">
                <a:solidFill>
                  <a:schemeClr val="tx1"/>
                </a:solidFill>
                <a:effectLst/>
                <a:latin typeface="+mn-lt"/>
                <a:ea typeface="+mn-ea"/>
                <a:cs typeface="+mn-cs"/>
              </a:rPr>
              <a:t>Patriarchen und Propheten</a:t>
            </a:r>
            <a:r>
              <a:rPr lang="de-DE" sz="1200" kern="1200" dirty="0">
                <a:solidFill>
                  <a:schemeClr val="tx1"/>
                </a:solidFill>
                <a:effectLst/>
                <a:latin typeface="+mn-lt"/>
                <a:ea typeface="+mn-ea"/>
                <a:cs typeface="+mn-cs"/>
              </a:rPr>
              <a:t>), S. 652</a:t>
            </a:r>
            <a:r>
              <a:rPr lang="de-DE" sz="1200" i="1" kern="1200" dirty="0">
                <a:solidFill>
                  <a:schemeClr val="tx1"/>
                </a:solidFill>
                <a:effectLst/>
                <a:latin typeface="+mn-lt"/>
                <a:ea typeface="+mn-ea"/>
                <a:cs typeface="+mn-cs"/>
              </a:rPr>
              <a:t>:</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„So konnte nur jemand sprechen, der an der Weisheit des Himmels Anteil hatte. Dem Duft einer Blüte gleich, der natürlich und unbewusst ausströmt, zeigte sich Abigails Glaube in ihrem Antlitz, ihren Worten und Taten. In ihr wohnte der Geist des Sohnes Gottes. Ihre Rede war mit Anmut gewürzt, voller Güte und Friedfertigkeit, und zeugte von einem himmlischen Einfluss. In David kamen nun freundlichere Empfindungen auf, und er erschrak beim Gedanken an die Folgen, die sein vorschnelles Handeln hätte haben können … Unter der Macht ihres Einflusses und ihrer Vernunft schwand Davids Wut.“ </a:t>
            </a:r>
            <a:r>
              <a:rPr lang="de-DE" sz="1200" kern="1200" dirty="0">
                <a:solidFill>
                  <a:schemeClr val="tx1"/>
                </a:solidFill>
                <a:effectLst/>
                <a:latin typeface="+mn-lt"/>
                <a:ea typeface="+mn-ea"/>
                <a:cs typeface="+mn-cs"/>
              </a:rPr>
              <a:t>Abigail beschwichtigte die aufgewühlten Gefühle des Mannes, der zum König gesalbt worden war, durch „</a:t>
            </a:r>
            <a:r>
              <a:rPr lang="de-DE" sz="1200" i="1" kern="1200" dirty="0">
                <a:solidFill>
                  <a:schemeClr val="tx1"/>
                </a:solidFill>
                <a:effectLst/>
                <a:latin typeface="+mn-lt"/>
                <a:ea typeface="+mn-ea"/>
                <a:cs typeface="+mn-cs"/>
              </a:rPr>
              <a:t>Worte von ruhiger und zielgerichteter Weisheit</a:t>
            </a:r>
            <a:r>
              <a:rPr lang="de-DE" sz="1200" kern="1200" dirty="0">
                <a:solidFill>
                  <a:schemeClr val="tx1"/>
                </a:solidFill>
                <a:effectLst/>
                <a:latin typeface="+mn-lt"/>
                <a:ea typeface="+mn-ea"/>
                <a:cs typeface="+mn-cs"/>
              </a:rPr>
              <a:t>“.</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Ellen G. White, </a:t>
            </a:r>
            <a:r>
              <a:rPr lang="de-AT" sz="1200" i="1" kern="1200" dirty="0">
                <a:solidFill>
                  <a:schemeClr val="tx1"/>
                </a:solidFill>
                <a:effectLst/>
                <a:latin typeface="+mn-lt"/>
                <a:ea typeface="+mn-ea"/>
                <a:cs typeface="+mn-cs"/>
              </a:rPr>
              <a:t>Wie alles begann</a:t>
            </a:r>
            <a:r>
              <a:rPr lang="de-AT" sz="1200" kern="1200" dirty="0">
                <a:solidFill>
                  <a:schemeClr val="tx1"/>
                </a:solidFill>
                <a:effectLst/>
                <a:latin typeface="+mn-lt"/>
                <a:ea typeface="+mn-ea"/>
                <a:cs typeface="+mn-cs"/>
              </a:rPr>
              <a:t>, S. 652.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24</a:t>
            </a:fld>
            <a:endParaRPr lang="en-US" dirty="0"/>
          </a:p>
        </p:txBody>
      </p:sp>
    </p:spTree>
    <p:extLst>
      <p:ext uri="{BB962C8B-B14F-4D97-AF65-F5344CB8AC3E}">
        <p14:creationId xmlns:p14="http://schemas.microsoft.com/office/powerpoint/2010/main" val="414480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de-DE" sz="1200" b="1" kern="1200" dirty="0">
                <a:solidFill>
                  <a:schemeClr val="tx1"/>
                </a:solidFill>
                <a:effectLst/>
                <a:latin typeface="+mn-lt"/>
                <a:ea typeface="+mn-ea"/>
                <a:cs typeface="+mn-cs"/>
              </a:rPr>
              <a:t>Die Macht liebevoller Worte</a:t>
            </a:r>
            <a:endParaRPr lang="de-AT" sz="1200" kern="1200" dirty="0">
              <a:solidFill>
                <a:schemeClr val="tx1"/>
              </a:solidFill>
              <a:effectLst/>
              <a:latin typeface="+mn-lt"/>
              <a:ea typeface="+mn-ea"/>
              <a:cs typeface="+mn-cs"/>
            </a:endParaRPr>
          </a:p>
          <a:p>
            <a:pPr fontAlgn="base"/>
            <a:endParaRPr lang="de-DE" sz="1200" kern="1200" dirty="0">
              <a:solidFill>
                <a:schemeClr val="tx1"/>
              </a:solidFill>
              <a:effectLst/>
              <a:latin typeface="+mn-lt"/>
              <a:ea typeface="+mn-ea"/>
              <a:cs typeface="+mn-cs"/>
            </a:endParaRPr>
          </a:p>
          <a:p>
            <a:pPr fontAlgn="base"/>
            <a:r>
              <a:rPr lang="de-DE" sz="1200" kern="1200" dirty="0">
                <a:solidFill>
                  <a:schemeClr val="tx1"/>
                </a:solidFill>
                <a:effectLst/>
                <a:latin typeface="+mn-lt"/>
                <a:ea typeface="+mn-ea"/>
                <a:cs typeface="+mn-cs"/>
              </a:rPr>
              <a:t>Ellen G. White schreibt in </a:t>
            </a:r>
            <a:r>
              <a:rPr lang="de-DE" sz="1200" i="1" kern="1200" dirty="0">
                <a:solidFill>
                  <a:schemeClr val="tx1"/>
                </a:solidFill>
                <a:effectLst/>
                <a:latin typeface="+mn-lt"/>
                <a:ea typeface="+mn-ea"/>
                <a:cs typeface="+mn-cs"/>
              </a:rPr>
              <a:t>The Signs of the Times,</a:t>
            </a:r>
            <a:r>
              <a:rPr lang="de-DE" sz="1200" kern="1200" dirty="0">
                <a:solidFill>
                  <a:schemeClr val="tx1"/>
                </a:solidFill>
                <a:effectLst/>
                <a:latin typeface="+mn-lt"/>
                <a:ea typeface="+mn-ea"/>
                <a:cs typeface="+mn-cs"/>
              </a:rPr>
              <a:t> Nov. 14, 1892:</a:t>
            </a:r>
            <a:endParaRPr lang="de-AT" sz="1200" kern="1200" dirty="0">
              <a:solidFill>
                <a:schemeClr val="tx1"/>
              </a:solidFill>
              <a:effectLst/>
              <a:latin typeface="+mn-lt"/>
              <a:ea typeface="+mn-ea"/>
              <a:cs typeface="+mn-cs"/>
            </a:endParaRPr>
          </a:p>
          <a:p>
            <a:endParaRPr lang="de-AT" sz="1200" i="1" kern="1200" dirty="0">
              <a:solidFill>
                <a:schemeClr val="tx1"/>
              </a:solidFill>
              <a:effectLst/>
              <a:latin typeface="+mn-lt"/>
              <a:ea typeface="+mn-ea"/>
              <a:cs typeface="+mn-cs"/>
            </a:endParaRPr>
          </a:p>
          <a:p>
            <a:r>
              <a:rPr lang="de-AT" sz="1200" i="1" kern="1200" dirty="0">
                <a:solidFill>
                  <a:schemeClr val="tx1"/>
                </a:solidFill>
                <a:effectLst/>
                <a:latin typeface="+mn-lt"/>
                <a:ea typeface="+mn-ea"/>
                <a:cs typeface="+mn-cs"/>
              </a:rPr>
              <a:t>„In vielen Familien herrscht ein großer Mangel daran, sich gegenseitig Zuneigung auszudrücken. Sentimentalitäten sind unnötig, aber es ist wichtig, die Liebe und Zärtlichkeit auf eine keusche, reine und würdige Weise zum Ausdruck zu bringen. Manche pflegen absichtlich eine Herzenshärtigkeit, die in Wort und Tat die satanische Seite des Charakters offenbart. </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25</a:t>
            </a:fld>
            <a:endParaRPr lang="en-US" dirty="0"/>
          </a:p>
        </p:txBody>
      </p:sp>
    </p:spTree>
    <p:extLst>
      <p:ext uri="{BB962C8B-B14F-4D97-AF65-F5344CB8AC3E}">
        <p14:creationId xmlns:p14="http://schemas.microsoft.com/office/powerpoint/2010/main" val="1747272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i="1" kern="1200" dirty="0">
                <a:solidFill>
                  <a:schemeClr val="tx1"/>
                </a:solidFill>
                <a:effectLst/>
                <a:latin typeface="+mn-lt"/>
                <a:ea typeface="+mn-ea"/>
                <a:cs typeface="+mn-cs"/>
              </a:rPr>
              <a:t>Zärtliche Liebe sollte immer zwischen Ehemann und Ehefrau, Eltern und Kindern, Brüdern und Schwestern gepflegt werden. Jedes übereilte Wort sollte aufgehalten werden, und nicht einmal der Anschein eines Mangels an gegenseitiger Liebe sollte sichtbar werden. Es ist die Pflicht eines jeden Familienmitglieds, zur angenehmen Atmosphäre beizutragen und freundlich zu sprechen</a:t>
            </a:r>
            <a:r>
              <a:rPr lang="de-AT" sz="1200" kern="1200" dirty="0">
                <a:solidFill>
                  <a:schemeClr val="tx1"/>
                </a:solidFill>
                <a:effectLst/>
                <a:latin typeface="+mn-lt"/>
                <a:ea typeface="+mn-ea"/>
                <a:cs typeface="+mn-cs"/>
              </a:rPr>
              <a:t>.“</a:t>
            </a:r>
            <a:r>
              <a:rPr lang="de-AT" dirty="0">
                <a:effectLst/>
              </a:rPr>
              <a:t> </a:t>
            </a:r>
          </a:p>
          <a:p>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Ibid. </a:t>
            </a:r>
            <a:r>
              <a:rPr lang="en-GB" sz="1200" i="1" kern="1200" dirty="0">
                <a:solidFill>
                  <a:schemeClr val="tx1"/>
                </a:solidFill>
                <a:effectLst/>
                <a:latin typeface="+mn-lt"/>
                <a:ea typeface="+mn-ea"/>
                <a:cs typeface="+mn-cs"/>
              </a:rPr>
              <a:t>The Signs of the Times</a:t>
            </a:r>
            <a:r>
              <a:rPr lang="en-GB" sz="1200" kern="1200" dirty="0">
                <a:solidFill>
                  <a:schemeClr val="tx1"/>
                </a:solidFill>
                <a:effectLst/>
                <a:latin typeface="+mn-lt"/>
                <a:ea typeface="+mn-ea"/>
                <a:cs typeface="+mn-cs"/>
              </a:rPr>
              <a:t>, Nov. 14, 1892, AH 198.2 </a:t>
            </a:r>
            <a:r>
              <a:rPr lang="en-GB" sz="1200" u="sng" kern="1200" dirty="0">
                <a:solidFill>
                  <a:schemeClr val="tx1"/>
                </a:solidFill>
                <a:effectLst/>
                <a:latin typeface="+mn-lt"/>
                <a:ea typeface="+mn-ea"/>
                <a:cs typeface="+mn-cs"/>
                <a:hlinkClick r:id="rId3"/>
              </a:rPr>
              <a:t>https://m.egwwritings.org/en/book/128.877#896</a:t>
            </a:r>
            <a:r>
              <a:rPr lang="en-GB"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26</a:t>
            </a:fld>
            <a:endParaRPr lang="en-US" dirty="0"/>
          </a:p>
        </p:txBody>
      </p:sp>
    </p:spTree>
    <p:extLst>
      <p:ext uri="{BB962C8B-B14F-4D97-AF65-F5344CB8AC3E}">
        <p14:creationId xmlns:p14="http://schemas.microsoft.com/office/powerpoint/2010/main" val="575107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de-DE" sz="1200" b="1" kern="1200" dirty="0">
                <a:solidFill>
                  <a:schemeClr val="tx1"/>
                </a:solidFill>
                <a:effectLst/>
                <a:latin typeface="+mn-lt"/>
                <a:ea typeface="+mn-ea"/>
                <a:cs typeface="+mn-cs"/>
              </a:rPr>
              <a:t>Die Kraft achtungsvoller Sprache</a:t>
            </a:r>
            <a:endParaRPr lang="de-AT" sz="1200" kern="1200" dirty="0">
              <a:solidFill>
                <a:schemeClr val="tx1"/>
              </a:solidFill>
              <a:effectLst/>
              <a:latin typeface="+mn-lt"/>
              <a:ea typeface="+mn-ea"/>
              <a:cs typeface="+mn-cs"/>
            </a:endParaRPr>
          </a:p>
          <a:p>
            <a:pPr fontAlgn="base"/>
            <a:endParaRPr lang="de-DE" sz="1200" kern="1200" dirty="0">
              <a:solidFill>
                <a:schemeClr val="tx1"/>
              </a:solidFill>
              <a:effectLst/>
              <a:latin typeface="+mn-lt"/>
              <a:ea typeface="+mn-ea"/>
              <a:cs typeface="+mn-cs"/>
            </a:endParaRPr>
          </a:p>
          <a:p>
            <a:pPr fontAlgn="base"/>
            <a:r>
              <a:rPr lang="de-DE" sz="1200" kern="1200" dirty="0">
                <a:solidFill>
                  <a:schemeClr val="tx1"/>
                </a:solidFill>
                <a:effectLst/>
                <a:latin typeface="+mn-lt"/>
                <a:ea typeface="+mn-ea"/>
                <a:cs typeface="+mn-cs"/>
              </a:rPr>
              <a:t>Ellen G. White schreibt in </a:t>
            </a:r>
            <a:r>
              <a:rPr lang="de-DE" sz="1200" i="1" kern="1200" dirty="0">
                <a:solidFill>
                  <a:schemeClr val="tx1"/>
                </a:solidFill>
                <a:effectLst/>
                <a:latin typeface="+mn-lt"/>
                <a:ea typeface="+mn-ea"/>
                <a:cs typeface="+mn-cs"/>
              </a:rPr>
              <a:t>Glück fängt zu Hause an</a:t>
            </a:r>
            <a:r>
              <a:rPr lang="de-DE" sz="1200" kern="1200" dirty="0">
                <a:solidFill>
                  <a:schemeClr val="tx1"/>
                </a:solidFill>
                <a:effectLst/>
                <a:latin typeface="+mn-lt"/>
                <a:ea typeface="+mn-ea"/>
                <a:cs typeface="+mn-cs"/>
              </a:rPr>
              <a:t>, S. 25: </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a:t>
            </a:r>
            <a:r>
              <a:rPr lang="de-AT" sz="1200" i="1" kern="1200" dirty="0">
                <a:solidFill>
                  <a:schemeClr val="tx1"/>
                </a:solidFill>
                <a:effectLst/>
                <a:latin typeface="+mn-lt"/>
                <a:ea typeface="+mn-ea"/>
                <a:cs typeface="+mn-cs"/>
              </a:rPr>
              <a:t>Keiner braucht den anderen in der Ehe zu </a:t>
            </a:r>
            <a:r>
              <a:rPr lang="de-AT" sz="1200" b="1" i="1" kern="1200" dirty="0">
                <a:solidFill>
                  <a:schemeClr val="tx1"/>
                </a:solidFill>
                <a:effectLst/>
                <a:latin typeface="+mn-lt"/>
                <a:ea typeface="+mn-ea"/>
                <a:cs typeface="+mn-cs"/>
              </a:rPr>
              <a:t>beherrschen</a:t>
            </a:r>
            <a:r>
              <a:rPr lang="de-AT" sz="1200" i="1" kern="1200" dirty="0">
                <a:solidFill>
                  <a:schemeClr val="tx1"/>
                </a:solidFill>
                <a:effectLst/>
                <a:latin typeface="+mn-lt"/>
                <a:ea typeface="+mn-ea"/>
                <a:cs typeface="+mn-cs"/>
              </a:rPr>
              <a:t>. Im Wort Gottes finden wir dazu völlig klare Aussagen. Der Mann soll seine Frau lieben, wie Christus die Gemeinde liebt; die Frau soll ihren Mann lieben und </a:t>
            </a:r>
            <a:r>
              <a:rPr lang="de-AT" sz="1200" b="1" i="1" kern="1200" dirty="0">
                <a:solidFill>
                  <a:schemeClr val="tx1"/>
                </a:solidFill>
                <a:effectLst/>
                <a:latin typeface="+mn-lt"/>
                <a:ea typeface="+mn-ea"/>
                <a:cs typeface="+mn-cs"/>
              </a:rPr>
              <a:t>achten</a:t>
            </a:r>
            <a:r>
              <a:rPr lang="de-AT" sz="1200" i="1" kern="1200" dirty="0">
                <a:solidFill>
                  <a:schemeClr val="tx1"/>
                </a:solidFill>
                <a:effectLst/>
                <a:latin typeface="+mn-lt"/>
                <a:ea typeface="+mn-ea"/>
                <a:cs typeface="+mn-cs"/>
              </a:rPr>
              <a:t>. So können sich beide im Entgegenkommen üben, ohne dass sie einander verärgern oder verletzen. </a:t>
            </a:r>
            <a:r>
              <a:rPr lang="de-AT" sz="1200" b="1" i="1" kern="1200" dirty="0">
                <a:solidFill>
                  <a:schemeClr val="tx1"/>
                </a:solidFill>
                <a:effectLst/>
                <a:latin typeface="+mn-lt"/>
                <a:ea typeface="+mn-ea"/>
                <a:cs typeface="+mn-cs"/>
              </a:rPr>
              <a:t>Versucht nicht, dem Ehepartner euren Willen aufzuzwingen</a:t>
            </a:r>
            <a:r>
              <a:rPr lang="de-AT" sz="1200" i="1" kern="1200" dirty="0">
                <a:solidFill>
                  <a:schemeClr val="tx1"/>
                </a:solidFill>
                <a:effectLst/>
                <a:latin typeface="+mn-lt"/>
                <a:ea typeface="+mn-ea"/>
                <a:cs typeface="+mn-cs"/>
              </a:rPr>
              <a:t>, das würde die gegenseitige Liebe belasten.</a:t>
            </a:r>
            <a:endParaRPr lang="en-US" i="1" dirty="0"/>
          </a:p>
        </p:txBody>
      </p:sp>
      <p:sp>
        <p:nvSpPr>
          <p:cNvPr id="4" name="Slide Number Placeholder 3"/>
          <p:cNvSpPr>
            <a:spLocks noGrp="1"/>
          </p:cNvSpPr>
          <p:nvPr>
            <p:ph type="sldNum" sz="quarter" idx="10"/>
          </p:nvPr>
        </p:nvSpPr>
        <p:spPr/>
        <p:txBody>
          <a:bodyPr/>
          <a:lstStyle/>
          <a:p>
            <a:fld id="{3D26DF28-F30B-FF47-8F8A-1A1B5A783041}" type="slidenum">
              <a:rPr lang="en-US" smtClean="0"/>
              <a:t>27</a:t>
            </a:fld>
            <a:endParaRPr lang="en-US" dirty="0"/>
          </a:p>
        </p:txBody>
      </p:sp>
    </p:spTree>
    <p:extLst>
      <p:ext uri="{BB962C8B-B14F-4D97-AF65-F5344CB8AC3E}">
        <p14:creationId xmlns:p14="http://schemas.microsoft.com/office/powerpoint/2010/main" val="1933048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i="1" kern="1200" dirty="0">
                <a:solidFill>
                  <a:schemeClr val="tx1"/>
                </a:solidFill>
                <a:effectLst/>
                <a:latin typeface="+mn-lt"/>
                <a:ea typeface="+mn-ea"/>
                <a:cs typeface="+mn-cs"/>
              </a:rPr>
              <a:t>Wer seinen eigenen Willen durchsetzen will, steht dem häuslichen Frieden und dem Glück der Familie im Wege. Eine Ehe, in der Streitigkeiten und Wortgefechte an der Tagesordnung sind, kann nicht glücklich sein. </a:t>
            </a:r>
            <a:r>
              <a:rPr lang="de-AT" sz="1200" b="1" i="1" kern="1200" dirty="0">
                <a:solidFill>
                  <a:schemeClr val="tx1"/>
                </a:solidFill>
                <a:effectLst/>
                <a:latin typeface="+mn-lt"/>
                <a:ea typeface="+mn-ea"/>
                <a:cs typeface="+mn-cs"/>
              </a:rPr>
              <a:t>Seid freundlich im Umgang miteinander; seid bereit, auch einmal nachzugeben</a:t>
            </a:r>
            <a:r>
              <a:rPr lang="de-AT" sz="1200" i="1" kern="1200" dirty="0">
                <a:solidFill>
                  <a:schemeClr val="tx1"/>
                </a:solidFill>
                <a:effectLst/>
                <a:latin typeface="+mn-lt"/>
                <a:ea typeface="+mn-ea"/>
                <a:cs typeface="+mn-cs"/>
              </a:rPr>
              <a:t>. Gebt acht, was ihr sagt, denn der Einfluss eurer Worte zum Guten oder Bösen ist groß. Vermeidet jeden scharfen Tonfall, und messt euren Lebensbund immer mehr an der Liebe Christi.</a:t>
            </a:r>
            <a:r>
              <a:rPr lang="de-AT" sz="1200" kern="1200" dirty="0">
                <a:solidFill>
                  <a:schemeClr val="tx1"/>
                </a:solidFill>
                <a:effectLst/>
                <a:latin typeface="+mn-lt"/>
                <a:ea typeface="+mn-ea"/>
                <a:cs typeface="+mn-cs"/>
              </a:rPr>
              <a:t>“</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Das ist unsere Pflicht: Ein Heim zu bewahren, das ein „Stück Himmel auf Erden“ ist und in dem Gott und seine Engel wohnen können. Die gute Nachricht ist, dass auch Hoffnung besteht, wenn die Beziehung nicht gesund war und seelischer Missbrauch bereits aufgetreten ist. </a:t>
            </a:r>
            <a:endParaRPr lang="de-AT" sz="1200" kern="1200" dirty="0">
              <a:solidFill>
                <a:schemeClr val="tx1"/>
              </a:solidFill>
              <a:effectLst/>
              <a:latin typeface="+mn-lt"/>
              <a:ea typeface="+mn-ea"/>
              <a:cs typeface="+mn-cs"/>
            </a:endParaRP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Ibid. </a:t>
            </a:r>
            <a:r>
              <a:rPr lang="de-DE" sz="1200" i="1" kern="1200" noProof="0" dirty="0">
                <a:solidFill>
                  <a:schemeClr val="tx1"/>
                </a:solidFill>
                <a:effectLst/>
                <a:latin typeface="+mn-lt"/>
                <a:ea typeface="+mn-ea"/>
                <a:cs typeface="+mn-cs"/>
              </a:rPr>
              <a:t>Glück fängt zu Hause an,</a:t>
            </a:r>
            <a:r>
              <a:rPr lang="de-DE" sz="1200" kern="1200" noProof="0" dirty="0">
                <a:solidFill>
                  <a:schemeClr val="tx1"/>
                </a:solidFill>
                <a:effectLst/>
                <a:latin typeface="+mn-lt"/>
                <a:ea typeface="+mn-ea"/>
                <a:cs typeface="+mn-cs"/>
              </a:rPr>
              <a:t> S. 25 </a:t>
            </a:r>
            <a:r>
              <a:rPr lang="de-DE" sz="1200" u="sng" kern="1200" noProof="0" dirty="0">
                <a:solidFill>
                  <a:schemeClr val="tx1"/>
                </a:solidFill>
                <a:effectLst/>
                <a:latin typeface="+mn-lt"/>
                <a:ea typeface="+mn-ea"/>
                <a:cs typeface="+mn-cs"/>
                <a:hlinkClick r:id="rId3"/>
              </a:rPr>
              <a:t>https://m.egwwritings.org/en/book/128.459</a:t>
            </a:r>
            <a:r>
              <a:rPr lang="de-DE" sz="1200" kern="1200" noProof="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28</a:t>
            </a:fld>
            <a:endParaRPr lang="en-US" dirty="0"/>
          </a:p>
        </p:txBody>
      </p:sp>
    </p:spTree>
    <p:extLst>
      <p:ext uri="{BB962C8B-B14F-4D97-AF65-F5344CB8AC3E}">
        <p14:creationId xmlns:p14="http://schemas.microsoft.com/office/powerpoint/2010/main" val="3568614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de-AT" sz="1200" b="1" kern="1200" dirty="0">
                <a:solidFill>
                  <a:schemeClr val="tx1"/>
                </a:solidFill>
                <a:effectLst/>
                <a:latin typeface="+mn-lt"/>
                <a:ea typeface="+mn-ea"/>
                <a:cs typeface="+mn-cs"/>
              </a:rPr>
              <a:t>Die Kraft geheiligter Worte</a:t>
            </a:r>
            <a:endParaRPr lang="de-AT" sz="1200" kern="1200" dirty="0">
              <a:solidFill>
                <a:schemeClr val="tx1"/>
              </a:solidFill>
              <a:effectLst/>
              <a:latin typeface="+mn-lt"/>
              <a:ea typeface="+mn-ea"/>
              <a:cs typeface="+mn-cs"/>
            </a:endParaRPr>
          </a:p>
          <a:p>
            <a:pPr fontAlgn="base"/>
            <a:endParaRPr lang="de-DE" sz="1200" kern="1200" dirty="0">
              <a:solidFill>
                <a:schemeClr val="tx1"/>
              </a:solidFill>
              <a:effectLst/>
              <a:latin typeface="+mn-lt"/>
              <a:ea typeface="+mn-ea"/>
              <a:cs typeface="+mn-cs"/>
            </a:endParaRPr>
          </a:p>
          <a:p>
            <a:pPr fontAlgn="base"/>
            <a:r>
              <a:rPr lang="de-DE" sz="1200" kern="1200" dirty="0">
                <a:solidFill>
                  <a:schemeClr val="tx1"/>
                </a:solidFill>
                <a:effectLst/>
                <a:latin typeface="+mn-lt"/>
                <a:ea typeface="+mn-ea"/>
                <a:cs typeface="+mn-cs"/>
              </a:rPr>
              <a:t>Ellen G. White schreibt im Buch </a:t>
            </a:r>
            <a:r>
              <a:rPr lang="de-DE" sz="1200" i="1" kern="1200" dirty="0">
                <a:solidFill>
                  <a:schemeClr val="tx1"/>
                </a:solidFill>
                <a:effectLst/>
                <a:latin typeface="+mn-lt"/>
                <a:ea typeface="+mn-ea"/>
                <a:cs typeface="+mn-cs"/>
              </a:rPr>
              <a:t>Auf den Spuren des großen Arztes</a:t>
            </a:r>
            <a:r>
              <a:rPr lang="de-DE" sz="1200" kern="1200" dirty="0">
                <a:solidFill>
                  <a:schemeClr val="tx1"/>
                </a:solidFill>
                <a:effectLst/>
                <a:latin typeface="+mn-lt"/>
                <a:ea typeface="+mn-ea"/>
                <a:cs typeface="+mn-cs"/>
              </a:rPr>
              <a:t>, S. 296:</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„Männer und Frauen können Gottes Idealvorstellung entsprechen, wenn sie </a:t>
            </a:r>
            <a:r>
              <a:rPr lang="de-DE" sz="1200" b="1" i="1" kern="1200" dirty="0">
                <a:solidFill>
                  <a:schemeClr val="tx1"/>
                </a:solidFill>
                <a:effectLst/>
                <a:latin typeface="+mn-lt"/>
                <a:ea typeface="+mn-ea"/>
                <a:cs typeface="+mn-cs"/>
              </a:rPr>
              <a:t>Christus als ihren Helfer annehmen</a:t>
            </a:r>
            <a:r>
              <a:rPr lang="de-DE" sz="1200" i="1" kern="1200" dirty="0">
                <a:solidFill>
                  <a:schemeClr val="tx1"/>
                </a:solidFill>
                <a:effectLst/>
                <a:latin typeface="+mn-lt"/>
                <a:ea typeface="+mn-ea"/>
                <a:cs typeface="+mn-cs"/>
              </a:rPr>
              <a:t>. Was menschliche Weisheit nicht vermag, </a:t>
            </a:r>
            <a:r>
              <a:rPr lang="de-DE" sz="1200" b="1" i="1" kern="1200" dirty="0">
                <a:solidFill>
                  <a:schemeClr val="tx1"/>
                </a:solidFill>
                <a:effectLst/>
                <a:latin typeface="+mn-lt"/>
                <a:ea typeface="+mn-ea"/>
                <a:cs typeface="+mn-cs"/>
              </a:rPr>
              <a:t>wird seine Gnade für die vollbringen</a:t>
            </a:r>
            <a:r>
              <a:rPr lang="de-DE" sz="1200" i="1" kern="1200" dirty="0">
                <a:solidFill>
                  <a:schemeClr val="tx1"/>
                </a:solidFill>
                <a:effectLst/>
                <a:latin typeface="+mn-lt"/>
                <a:ea typeface="+mn-ea"/>
                <a:cs typeface="+mn-cs"/>
              </a:rPr>
              <a:t>, die sich ihm in liebevollem Vertrauen übergeben. Seine Fügung kann </a:t>
            </a:r>
            <a:r>
              <a:rPr lang="de-DE" sz="1200" b="1" i="1" kern="1200" dirty="0">
                <a:solidFill>
                  <a:schemeClr val="tx1"/>
                </a:solidFill>
                <a:effectLst/>
                <a:latin typeface="+mn-lt"/>
                <a:ea typeface="+mn-ea"/>
                <a:cs typeface="+mn-cs"/>
              </a:rPr>
              <a:t>Herzen durch Bindekräfte vereinigen</a:t>
            </a:r>
            <a:r>
              <a:rPr lang="de-DE" sz="1200" i="1" kern="1200" dirty="0">
                <a:solidFill>
                  <a:schemeClr val="tx1"/>
                </a:solidFill>
                <a:effectLst/>
                <a:latin typeface="+mn-lt"/>
                <a:ea typeface="+mn-ea"/>
                <a:cs typeface="+mn-cs"/>
              </a:rPr>
              <a:t>, die himmlischen Ursprungs sind. Die </a:t>
            </a:r>
            <a:r>
              <a:rPr lang="de-DE" sz="1200" b="1" i="1" kern="1200" dirty="0">
                <a:solidFill>
                  <a:schemeClr val="tx1"/>
                </a:solidFill>
                <a:effectLst/>
                <a:latin typeface="+mn-lt"/>
                <a:ea typeface="+mn-ea"/>
                <a:cs typeface="+mn-cs"/>
              </a:rPr>
              <a:t>Liebe</a:t>
            </a:r>
            <a:r>
              <a:rPr lang="de-DE" sz="1200" i="1" kern="1200" dirty="0">
                <a:solidFill>
                  <a:schemeClr val="tx1"/>
                </a:solidFill>
                <a:effectLst/>
                <a:latin typeface="+mn-lt"/>
                <a:ea typeface="+mn-ea"/>
                <a:cs typeface="+mn-cs"/>
              </a:rPr>
              <a:t> wird dann kein bloßer Austausch weichlicher und flatterhafter Worte sein.</a:t>
            </a:r>
            <a:endParaRPr lang="de-A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t>29</a:t>
            </a:fld>
            <a:endParaRPr lang="en-US" dirty="0"/>
          </a:p>
        </p:txBody>
      </p:sp>
    </p:spTree>
    <p:extLst>
      <p:ext uri="{BB962C8B-B14F-4D97-AF65-F5344CB8AC3E}">
        <p14:creationId xmlns:p14="http://schemas.microsoft.com/office/powerpoint/2010/main" val="158285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b="1" kern="1200" dirty="0">
                <a:solidFill>
                  <a:schemeClr val="tx1"/>
                </a:solidFill>
                <a:effectLst/>
                <a:latin typeface="+mn-lt"/>
                <a:ea typeface="+mn-ea"/>
                <a:cs typeface="+mn-cs"/>
              </a:rPr>
              <a:t>1. Die Folgen von Gewalt und Missbrauch nehmen überhand.</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Der erste Grund, sich gegen Gewalt in jeder Form auszusprechen, ist, dass viele Kinder Gottes weltweit entweder an den Folgen von Gewalt und Missbrauch sterben oder gesundheitlich bzw. seelisch leiden.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Gesundheitsbehörden informieren uns, dass weltweit 1,3 Millionen Menschen jährlich an den Folgen von Gewalt sterben: entweder in Gruppen (wie bei Kriegen und anderen Kämpfen), von eigener Hand (Selbstmord) oder durch andere Menschen (z. B. häusliche Gewalt). Diese Todesfälle machen 2,5 % aller Sterbefälle aus. In den ersten 15 Jahren des 21. Jahrhunderts wurden weltweit etwa 6 Millionen Menschen allein durch zwischenmenschliche Gewalt getötet. </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Zusätzlich zu den Sterbefällen erleben viele Opfer täglich Gewalt, die nicht zum Tod führt. Sie sind Überlebende zwischenmenschlicher Gewalt (körperlichem, sexuellem, psychologischem Missbrauch oder Vernachlässigung). Diese Art von Gewaltausübung ist weiter verbreitet als Mord und wirkt sich lebenslang schwer auf die Gesundheit und die Gesellschaft aus. Die Wunden der Opfer sind vielleicht unsichtbar, werden aber tief empfunden, und wirken sich langfristig lähmend aus. </a:t>
            </a:r>
            <a:endParaRPr lang="de-AT"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WHO Report „Global Status report on violence prevention” 2014. </a:t>
            </a:r>
            <a:r>
              <a:rPr lang="de-AT" sz="1200" u="sng" kern="1200" dirty="0">
                <a:solidFill>
                  <a:schemeClr val="tx1"/>
                </a:solidFill>
                <a:effectLst/>
                <a:latin typeface="+mn-lt"/>
                <a:ea typeface="+mn-ea"/>
                <a:cs typeface="+mn-cs"/>
                <a:hlinkClick r:id="rId3"/>
              </a:rPr>
              <a:t>www.who.int/violence_injury_prevention/violence/status_report/2014/report/report/en/</a:t>
            </a:r>
            <a:r>
              <a:rPr lang="de-AT" sz="1200" kern="1200" dirty="0">
                <a:solidFill>
                  <a:schemeClr val="tx1"/>
                </a:solidFill>
                <a:effectLst/>
                <a:latin typeface="+mn-lt"/>
                <a:ea typeface="+mn-ea"/>
                <a:cs typeface="+mn-cs"/>
              </a:rPr>
              <a:t>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a:t>
            </a:fld>
            <a:endParaRPr lang="en-US" dirty="0"/>
          </a:p>
        </p:txBody>
      </p:sp>
    </p:spTree>
    <p:extLst>
      <p:ext uri="{BB962C8B-B14F-4D97-AF65-F5344CB8AC3E}">
        <p14:creationId xmlns:p14="http://schemas.microsoft.com/office/powerpoint/2010/main" val="757350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i="1" kern="1200" dirty="0">
                <a:solidFill>
                  <a:schemeClr val="tx1"/>
                </a:solidFill>
                <a:effectLst/>
                <a:latin typeface="+mn-lt"/>
                <a:ea typeface="+mn-ea"/>
                <a:cs typeface="+mn-cs"/>
              </a:rPr>
              <a:t>Der Webstuhl des Himmels webt mit Kett- und Schußfaden feiner, aber </a:t>
            </a:r>
            <a:r>
              <a:rPr lang="de-DE" sz="1200" b="1" i="1" kern="1200" dirty="0">
                <a:solidFill>
                  <a:schemeClr val="tx1"/>
                </a:solidFill>
                <a:effectLst/>
                <a:latin typeface="+mn-lt"/>
                <a:ea typeface="+mn-ea"/>
                <a:cs typeface="+mn-cs"/>
              </a:rPr>
              <a:t>fester</a:t>
            </a:r>
            <a:r>
              <a:rPr lang="de-DE" sz="1200" i="1" kern="1200" dirty="0">
                <a:solidFill>
                  <a:schemeClr val="tx1"/>
                </a:solidFill>
                <a:effectLst/>
                <a:latin typeface="+mn-lt"/>
                <a:ea typeface="+mn-ea"/>
                <a:cs typeface="+mn-cs"/>
              </a:rPr>
              <a:t>, als jemals auf irdischen Webstühlen gewebt werden kann. </a:t>
            </a:r>
            <a:r>
              <a:rPr lang="de-DE" sz="1200" b="1" i="1" kern="1200" dirty="0">
                <a:solidFill>
                  <a:schemeClr val="tx1"/>
                </a:solidFill>
                <a:effectLst/>
                <a:latin typeface="+mn-lt"/>
                <a:ea typeface="+mn-ea"/>
                <a:cs typeface="+mn-cs"/>
              </a:rPr>
              <a:t>Das Ergebnis </a:t>
            </a:r>
            <a:r>
              <a:rPr lang="de-DE" sz="1200" i="1" kern="1200" dirty="0">
                <a:solidFill>
                  <a:schemeClr val="tx1"/>
                </a:solidFill>
                <a:effectLst/>
                <a:latin typeface="+mn-lt"/>
                <a:ea typeface="+mn-ea"/>
                <a:cs typeface="+mn-cs"/>
              </a:rPr>
              <a:t>ist kein Seidengewebe, sondern eines, das es </a:t>
            </a:r>
            <a:r>
              <a:rPr lang="de-DE" sz="1200" b="1" i="1" kern="1200" dirty="0">
                <a:solidFill>
                  <a:schemeClr val="tx1"/>
                </a:solidFill>
                <a:effectLst/>
                <a:latin typeface="+mn-lt"/>
                <a:ea typeface="+mn-ea"/>
                <a:cs typeface="+mn-cs"/>
              </a:rPr>
              <a:t>verträgt, getragen, geprüft und strapaziert</a:t>
            </a:r>
            <a:r>
              <a:rPr lang="de-DE" sz="1200" i="1" kern="1200" dirty="0">
                <a:solidFill>
                  <a:schemeClr val="tx1"/>
                </a:solidFill>
                <a:effectLst/>
                <a:latin typeface="+mn-lt"/>
                <a:ea typeface="+mn-ea"/>
                <a:cs typeface="+mn-cs"/>
              </a:rPr>
              <a:t> zu werden. Herz und Herz werden mit </a:t>
            </a:r>
            <a:r>
              <a:rPr lang="de-DE" sz="1200" b="1" i="1" kern="1200" dirty="0">
                <a:solidFill>
                  <a:schemeClr val="tx1"/>
                </a:solidFill>
                <a:effectLst/>
                <a:latin typeface="+mn-lt"/>
                <a:ea typeface="+mn-ea"/>
                <a:cs typeface="+mn-cs"/>
              </a:rPr>
              <a:t>den goldenen Bändern einer Liebe aneinander gebunden </a:t>
            </a:r>
            <a:r>
              <a:rPr lang="de-AT" sz="1200" b="1" i="1" kern="1200" dirty="0">
                <a:solidFill>
                  <a:schemeClr val="tx1"/>
                </a:solidFill>
                <a:effectLst/>
                <a:latin typeface="+mn-lt"/>
                <a:ea typeface="+mn-ea"/>
                <a:cs typeface="+mn-cs"/>
              </a:rPr>
              <a:t>sein, die beständig ist</a:t>
            </a:r>
            <a:r>
              <a:rPr lang="de-AT" sz="1200" i="1" kern="1200" dirty="0">
                <a:solidFill>
                  <a:schemeClr val="tx1"/>
                </a:solidFill>
                <a:effectLst/>
                <a:latin typeface="+mn-lt"/>
                <a:ea typeface="+mn-ea"/>
                <a:cs typeface="+mn-cs"/>
              </a:rPr>
              <a:t>.</a:t>
            </a:r>
            <a:r>
              <a:rPr lang="de-AT" sz="1200" kern="1200" dirty="0">
                <a:solidFill>
                  <a:schemeClr val="tx1"/>
                </a:solidFill>
                <a:effectLst/>
                <a:latin typeface="+mn-lt"/>
                <a:ea typeface="+mn-ea"/>
                <a:cs typeface="+mn-cs"/>
              </a:rPr>
              <a:t>“</a:t>
            </a:r>
          </a:p>
          <a:p>
            <a:pPr fontAlgn="base"/>
            <a:endParaRPr lang="de-AT" sz="1200" kern="1200" dirty="0">
              <a:solidFill>
                <a:schemeClr val="tx1"/>
              </a:solidFill>
              <a:effectLst/>
              <a:latin typeface="+mn-lt"/>
              <a:ea typeface="+mn-ea"/>
              <a:cs typeface="+mn-cs"/>
            </a:endParaRPr>
          </a:p>
          <a:p>
            <a:pPr fontAlgn="base"/>
            <a:r>
              <a:rPr lang="de-AT" sz="1200" kern="1200" dirty="0">
                <a:solidFill>
                  <a:schemeClr val="tx1"/>
                </a:solidFill>
                <a:effectLst/>
                <a:latin typeface="+mn-lt"/>
                <a:ea typeface="+mn-ea"/>
                <a:cs typeface="+mn-cs"/>
              </a:rPr>
              <a:t>Ibid. </a:t>
            </a:r>
            <a:r>
              <a:rPr lang="de-AT" sz="1200" i="1" kern="1200" dirty="0">
                <a:solidFill>
                  <a:schemeClr val="tx1"/>
                </a:solidFill>
                <a:effectLst/>
                <a:latin typeface="+mn-lt"/>
                <a:ea typeface="+mn-ea"/>
                <a:cs typeface="+mn-cs"/>
              </a:rPr>
              <a:t>Auf den Spuren des großen Arztes</a:t>
            </a:r>
            <a:r>
              <a:rPr lang="de-AT" sz="1200" kern="1200" dirty="0">
                <a:solidFill>
                  <a:schemeClr val="tx1"/>
                </a:solidFill>
                <a:effectLst/>
                <a:latin typeface="+mn-lt"/>
                <a:ea typeface="+mn-ea"/>
                <a:cs typeface="+mn-cs"/>
              </a:rPr>
              <a:t>, S.296, orig. AH 112.4 </a:t>
            </a:r>
            <a:r>
              <a:rPr lang="de-AT" sz="1200" u="sng" kern="1200" dirty="0">
                <a:solidFill>
                  <a:schemeClr val="tx1"/>
                </a:solidFill>
                <a:effectLst/>
                <a:latin typeface="+mn-lt"/>
                <a:ea typeface="+mn-ea"/>
                <a:cs typeface="+mn-cs"/>
                <a:hlinkClick r:id="rId3"/>
              </a:rPr>
              <a:t>https://m.egwwritings.org/en/book/128.488</a:t>
            </a:r>
            <a:r>
              <a:rPr lang="de-AT" sz="1200" kern="1200" dirty="0">
                <a:solidFill>
                  <a:schemeClr val="tx1"/>
                </a:solidFill>
                <a:effectLst/>
                <a:latin typeface="+mn-lt"/>
                <a:ea typeface="+mn-ea"/>
                <a:cs typeface="+mn-cs"/>
              </a:rPr>
              <a:t> </a:t>
            </a:r>
          </a:p>
          <a:p>
            <a:r>
              <a:rPr lang="de-AT"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30</a:t>
            </a:fld>
            <a:endParaRPr lang="en-US" dirty="0"/>
          </a:p>
        </p:txBody>
      </p:sp>
    </p:spTree>
    <p:extLst>
      <p:ext uri="{BB962C8B-B14F-4D97-AF65-F5344CB8AC3E}">
        <p14:creationId xmlns:p14="http://schemas.microsoft.com/office/powerpoint/2010/main" val="1944575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de-AT" sz="1200" b="1" kern="1200" dirty="0">
                <a:solidFill>
                  <a:schemeClr val="tx1"/>
                </a:solidFill>
                <a:effectLst/>
                <a:latin typeface="+mn-lt"/>
                <a:ea typeface="+mn-ea"/>
                <a:cs typeface="+mn-cs"/>
              </a:rPr>
              <a:t>Die Kraft des göttlichen Wortes für dich</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Wenn du erkennst, dass du in einer zerrütteten, von Missbrauch geprägten Beziehung gefangen bist, musst du dich im Rahmen der biblischen Wahrheit sehen. Es mag sein, dass du zur Zeit noch nicht darüber sprechen kannst. Das ist in Ordnung. Höre nicht auf das, was der Missbraucher dir vorwirft, sondern konzentriere dich darauf, was Gott über dich sagt: </a:t>
            </a:r>
            <a:r>
              <a:rPr lang="de-AT" sz="1200" i="1" kern="1200" dirty="0">
                <a:solidFill>
                  <a:schemeClr val="tx1"/>
                </a:solidFill>
                <a:effectLst/>
                <a:latin typeface="+mn-lt"/>
                <a:ea typeface="+mn-ea"/>
                <a:cs typeface="+mn-cs"/>
              </a:rPr>
              <a:t>„Hab keine Angst, ich habe dich erlöst. Ich habe </a:t>
            </a:r>
            <a:r>
              <a:rPr lang="de-AT" sz="1200" b="1" i="1" kern="1200" dirty="0">
                <a:solidFill>
                  <a:schemeClr val="tx1"/>
                </a:solidFill>
                <a:effectLst/>
                <a:latin typeface="+mn-lt"/>
                <a:ea typeface="+mn-ea"/>
                <a:cs typeface="+mn-cs"/>
              </a:rPr>
              <a:t>dich bei deinem Namen gerufen</a:t>
            </a:r>
            <a:r>
              <a:rPr lang="de-AT" sz="1200" i="1" kern="1200" dirty="0">
                <a:solidFill>
                  <a:schemeClr val="tx1"/>
                </a:solidFill>
                <a:effectLst/>
                <a:latin typeface="+mn-lt"/>
                <a:ea typeface="+mn-ea"/>
                <a:cs typeface="+mn-cs"/>
              </a:rPr>
              <a:t>; du gehörst </a:t>
            </a:r>
            <a:r>
              <a:rPr lang="de-AT" sz="1200" b="1" i="1" kern="1200" dirty="0">
                <a:solidFill>
                  <a:schemeClr val="tx1"/>
                </a:solidFill>
                <a:effectLst/>
                <a:latin typeface="+mn-lt"/>
                <a:ea typeface="+mn-ea"/>
                <a:cs typeface="+mn-cs"/>
              </a:rPr>
              <a:t>mir</a:t>
            </a:r>
            <a:r>
              <a:rPr lang="de-AT" sz="1200" i="1" kern="1200" dirty="0">
                <a:solidFill>
                  <a:schemeClr val="tx1"/>
                </a:solidFill>
                <a:effectLst/>
                <a:latin typeface="+mn-lt"/>
                <a:ea typeface="+mn-ea"/>
                <a:cs typeface="+mn-cs"/>
              </a:rPr>
              <a:t>.</a:t>
            </a:r>
            <a:r>
              <a:rPr lang="de-DE" sz="1200" i="1" kern="1200" dirty="0">
                <a:solidFill>
                  <a:schemeClr val="tx1"/>
                </a:solidFill>
                <a:effectLst/>
                <a:latin typeface="+mn-lt"/>
                <a:ea typeface="+mn-ea"/>
                <a:cs typeface="+mn-cs"/>
              </a:rPr>
              <a:t>“</a:t>
            </a:r>
            <a:r>
              <a:rPr lang="de-DE" sz="1200" kern="120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(Jesaja 43,1 NLB). </a:t>
            </a: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Hier sind noch einige wunderschöne biblische Wahrheiten, die dich betreffen:</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31</a:t>
            </a:fld>
            <a:endParaRPr lang="en-US" dirty="0"/>
          </a:p>
        </p:txBody>
      </p:sp>
    </p:spTree>
    <p:extLst>
      <p:ext uri="{BB962C8B-B14F-4D97-AF65-F5344CB8AC3E}">
        <p14:creationId xmlns:p14="http://schemas.microsoft.com/office/powerpoint/2010/main" val="4004573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b="1" kern="1200" dirty="0">
                <a:solidFill>
                  <a:schemeClr val="tx1"/>
                </a:solidFill>
                <a:effectLst/>
                <a:latin typeface="+mn-lt"/>
                <a:ea typeface="+mn-ea"/>
                <a:cs typeface="+mn-cs"/>
              </a:rPr>
              <a:t>Psalm 139,13-14:</a:t>
            </a:r>
            <a:r>
              <a:rPr lang="de-AT" sz="1200" kern="1200" dirty="0">
                <a:solidFill>
                  <a:schemeClr val="tx1"/>
                </a:solidFill>
                <a:effectLst/>
                <a:latin typeface="+mn-lt"/>
                <a:ea typeface="+mn-ea"/>
                <a:cs typeface="+mn-cs"/>
              </a:rPr>
              <a:t> </a:t>
            </a:r>
          </a:p>
          <a:p>
            <a:endParaRPr lang="de-AT" sz="1200" i="1" kern="1200" dirty="0">
              <a:solidFill>
                <a:schemeClr val="tx1"/>
              </a:solidFill>
              <a:effectLst/>
              <a:latin typeface="+mn-lt"/>
              <a:ea typeface="+mn-ea"/>
              <a:cs typeface="+mn-cs"/>
            </a:endParaRPr>
          </a:p>
          <a:p>
            <a:r>
              <a:rPr lang="de-AT" sz="1200" i="1" kern="1200" dirty="0">
                <a:solidFill>
                  <a:schemeClr val="tx1"/>
                </a:solidFill>
                <a:effectLst/>
                <a:latin typeface="+mn-lt"/>
                <a:ea typeface="+mn-ea"/>
                <a:cs typeface="+mn-cs"/>
              </a:rPr>
              <a:t>„Du hast alles in mir geschaffen und hast mich im Leib meiner Mutter geformt. Ich danke dir, dass du mich so herrlich und ausgezeichnet gemacht hast! Wunderbar sind deine Werke, das weiß ich wohl.“</a:t>
            </a:r>
            <a:r>
              <a:rPr lang="de-AT" sz="1200" kern="1200" dirty="0">
                <a:solidFill>
                  <a:schemeClr val="tx1"/>
                </a:solidFill>
                <a:effectLst/>
                <a:latin typeface="+mn-lt"/>
                <a:ea typeface="+mn-ea"/>
                <a:cs typeface="+mn-cs"/>
              </a:rPr>
              <a:t> (NLB)</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32</a:t>
            </a:fld>
            <a:endParaRPr lang="en-US" dirty="0"/>
          </a:p>
        </p:txBody>
      </p:sp>
    </p:spTree>
    <p:extLst>
      <p:ext uri="{BB962C8B-B14F-4D97-AF65-F5344CB8AC3E}">
        <p14:creationId xmlns:p14="http://schemas.microsoft.com/office/powerpoint/2010/main" val="861633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b="1" kern="1200" dirty="0">
                <a:solidFill>
                  <a:schemeClr val="tx1"/>
                </a:solidFill>
                <a:effectLst/>
                <a:latin typeface="+mn-lt"/>
                <a:ea typeface="+mn-ea"/>
                <a:cs typeface="+mn-cs"/>
              </a:rPr>
              <a:t>Epheser 2,10:</a:t>
            </a:r>
            <a:r>
              <a:rPr lang="de-AT" sz="1200" kern="1200" dirty="0">
                <a:solidFill>
                  <a:schemeClr val="tx1"/>
                </a:solidFill>
                <a:effectLst/>
                <a:latin typeface="+mn-lt"/>
                <a:ea typeface="+mn-ea"/>
                <a:cs typeface="+mn-cs"/>
              </a:rPr>
              <a:t> </a:t>
            </a:r>
          </a:p>
          <a:p>
            <a:endParaRPr lang="de-AT" sz="1200" i="1" kern="1200" dirty="0">
              <a:solidFill>
                <a:schemeClr val="tx1"/>
              </a:solidFill>
              <a:effectLst/>
              <a:latin typeface="+mn-lt"/>
              <a:ea typeface="+mn-ea"/>
              <a:cs typeface="+mn-cs"/>
            </a:endParaRPr>
          </a:p>
          <a:p>
            <a:r>
              <a:rPr lang="de-AT" sz="1200" i="1" kern="1200" dirty="0">
                <a:solidFill>
                  <a:schemeClr val="tx1"/>
                </a:solidFill>
                <a:effectLst/>
                <a:latin typeface="+mn-lt"/>
                <a:ea typeface="+mn-ea"/>
                <a:cs typeface="+mn-cs"/>
              </a:rPr>
              <a:t>„Denn wir sind Gottes Schöpfung. Er hat uns in Christus Jesus neu geschaffen, damit wir zu guten Taten fähig sind, wie er es für unser Leben schon immer vorgesehen hat.“</a:t>
            </a:r>
            <a:r>
              <a:rPr lang="de-AT" sz="1200" kern="1200" dirty="0">
                <a:solidFill>
                  <a:schemeClr val="tx1"/>
                </a:solidFill>
                <a:effectLst/>
                <a:latin typeface="+mn-lt"/>
                <a:ea typeface="+mn-ea"/>
                <a:cs typeface="+mn-cs"/>
              </a:rPr>
              <a:t> (NLB)</a:t>
            </a:r>
          </a:p>
          <a:p>
            <a:pPr fontAlgn="base"/>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33</a:t>
            </a:fld>
            <a:endParaRPr lang="en-US" dirty="0"/>
          </a:p>
        </p:txBody>
      </p:sp>
    </p:spTree>
    <p:extLst>
      <p:ext uri="{BB962C8B-B14F-4D97-AF65-F5344CB8AC3E}">
        <p14:creationId xmlns:p14="http://schemas.microsoft.com/office/powerpoint/2010/main" val="3951269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Jeremia 29,11:</a:t>
            </a:r>
            <a:r>
              <a:rPr lang="de-DE" sz="1200" kern="1200" dirty="0">
                <a:solidFill>
                  <a:schemeClr val="tx1"/>
                </a:solidFill>
                <a:effectLst/>
                <a:latin typeface="+mn-lt"/>
                <a:ea typeface="+mn-ea"/>
                <a:cs typeface="+mn-cs"/>
              </a:rPr>
              <a:t> </a:t>
            </a: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„,Denn ich weiß genau, welche Pläne ich für euch gefasst habe‘, spricht der Herr, ,Mein Plan ist, euch Heil zu geben und kein Leid. </a:t>
            </a:r>
            <a:r>
              <a:rPr lang="de-AT" sz="1200" i="1" kern="1200" dirty="0">
                <a:solidFill>
                  <a:schemeClr val="tx1"/>
                </a:solidFill>
                <a:effectLst/>
                <a:latin typeface="+mn-lt"/>
                <a:ea typeface="+mn-ea"/>
                <a:cs typeface="+mn-cs"/>
              </a:rPr>
              <a:t>Ich gebe euch Zukunft und Hoffnung.‘“</a:t>
            </a:r>
            <a:r>
              <a:rPr lang="de-AT" sz="1200" kern="1200" dirty="0">
                <a:solidFill>
                  <a:schemeClr val="tx1"/>
                </a:solidFill>
                <a:effectLst/>
                <a:latin typeface="+mn-lt"/>
                <a:ea typeface="+mn-ea"/>
                <a:cs typeface="+mn-cs"/>
              </a:rPr>
              <a:t> (NLB)</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Wenn du Gewalt erleidest, denke daran: Es ist nicht deine Schuld!</a:t>
            </a:r>
            <a:endParaRPr lang="de-AT" sz="1200" kern="1200" dirty="0">
              <a:solidFill>
                <a:schemeClr val="tx1"/>
              </a:solidFill>
              <a:effectLst/>
              <a:latin typeface="+mn-lt"/>
              <a:ea typeface="+mn-ea"/>
              <a:cs typeface="+mn-cs"/>
            </a:endParaRPr>
          </a:p>
          <a:p>
            <a:endParaRPr lang="de-AT" sz="1200" b="1"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AUFRUF</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Möge jeder von uns, Männer und Frauen, Alte und Junge, </a:t>
            </a:r>
            <a:r>
              <a:rPr lang="de-AT" sz="1200" b="1" kern="1200" dirty="0">
                <a:solidFill>
                  <a:schemeClr val="tx1"/>
                </a:solidFill>
                <a:effectLst/>
                <a:latin typeface="+mn-lt"/>
                <a:ea typeface="+mn-ea"/>
                <a:cs typeface="+mn-cs"/>
              </a:rPr>
              <a:t>Weisheit von Gott</a:t>
            </a:r>
            <a:r>
              <a:rPr lang="de-AT" sz="1200" kern="1200" dirty="0">
                <a:solidFill>
                  <a:schemeClr val="tx1"/>
                </a:solidFill>
                <a:effectLst/>
                <a:latin typeface="+mn-lt"/>
                <a:ea typeface="+mn-ea"/>
                <a:cs typeface="+mn-cs"/>
              </a:rPr>
              <a:t> erbitten. </a:t>
            </a: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Mögen wir wie Abigail und David handeln und Gott </a:t>
            </a:r>
            <a:r>
              <a:rPr lang="de-AT" sz="1200" b="1" kern="1200" dirty="0">
                <a:solidFill>
                  <a:schemeClr val="tx1"/>
                </a:solidFill>
                <a:effectLst/>
                <a:latin typeface="+mn-lt"/>
                <a:ea typeface="+mn-ea"/>
                <a:cs typeface="+mn-cs"/>
              </a:rPr>
              <a:t>demütig </a:t>
            </a:r>
            <a:r>
              <a:rPr lang="de-AT" sz="1200" kern="1200" dirty="0">
                <a:solidFill>
                  <a:schemeClr val="tx1"/>
                </a:solidFill>
                <a:effectLst/>
                <a:latin typeface="+mn-lt"/>
                <a:ea typeface="+mn-ea"/>
                <a:cs typeface="+mn-cs"/>
              </a:rPr>
              <a:t>erlauben, uns zu lehren, wie wir auf eine Weise miteinander umgehen können, die ihm gefällt und die seinen Charakter </a:t>
            </a:r>
            <a:r>
              <a:rPr lang="de-AT" sz="1200" b="1" kern="1200" dirty="0">
                <a:solidFill>
                  <a:schemeClr val="tx1"/>
                </a:solidFill>
                <a:effectLst/>
                <a:latin typeface="+mn-lt"/>
                <a:ea typeface="+mn-ea"/>
                <a:cs typeface="+mn-cs"/>
              </a:rPr>
              <a:t>widerspiegelt</a:t>
            </a:r>
            <a:r>
              <a:rPr lang="de-AT" sz="1200" kern="1200" dirty="0">
                <a:solidFill>
                  <a:schemeClr val="tx1"/>
                </a:solidFill>
                <a:effectLst/>
                <a:latin typeface="+mn-lt"/>
                <a:ea typeface="+mn-ea"/>
                <a:cs typeface="+mn-cs"/>
              </a:rPr>
              <a:t>. </a:t>
            </a: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Mögen die Worte unseres Mundes und die Taten unseres Herzens ihn </a:t>
            </a:r>
            <a:r>
              <a:rPr lang="de-AT" sz="1200" b="1" kern="1200" dirty="0">
                <a:solidFill>
                  <a:schemeClr val="tx1"/>
                </a:solidFill>
                <a:effectLst/>
                <a:latin typeface="+mn-lt"/>
                <a:ea typeface="+mn-ea"/>
                <a:cs typeface="+mn-cs"/>
              </a:rPr>
              <a:t>ehren</a:t>
            </a:r>
            <a:r>
              <a:rPr lang="de-AT" sz="1200" kern="1200" dirty="0">
                <a:solidFill>
                  <a:schemeClr val="tx1"/>
                </a:solidFill>
                <a:effectLst/>
                <a:latin typeface="+mn-lt"/>
                <a:ea typeface="+mn-ea"/>
                <a:cs typeface="+mn-cs"/>
              </a:rPr>
              <a:t>, wenn wir seine Liebe miteinander teilen. Denn das ist es, woran die Welt erkennen wird, dass wir wahre Jünger Christi sind.</a:t>
            </a: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SCHLUSSGEBET</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34</a:t>
            </a:fld>
            <a:endParaRPr lang="en-US" dirty="0"/>
          </a:p>
        </p:txBody>
      </p:sp>
    </p:spTree>
    <p:extLst>
      <p:ext uri="{BB962C8B-B14F-4D97-AF65-F5344CB8AC3E}">
        <p14:creationId xmlns:p14="http://schemas.microsoft.com/office/powerpoint/2010/main" val="379976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de-DE" sz="1200" b="1" kern="1200" dirty="0">
                <a:solidFill>
                  <a:schemeClr val="tx1"/>
                </a:solidFill>
                <a:effectLst/>
                <a:latin typeface="+mn-lt"/>
                <a:ea typeface="+mn-ea"/>
                <a:cs typeface="+mn-cs"/>
              </a:rPr>
              <a:t>2. Es ist unsere Pflicht, den Opfern zu helfen und Gewalt zu verhindern.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Der zweite Grund, sich gegen Gewalt in jeder Form zu wenden, ist, dass wir Gottes Hände und Füße sind, die in dieser Welt seine Liebe und seine Heilkraft sichtbar machen. </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Jesus selbst beauftragt uns, einander mit Liebe und Respekt zu begegnen, indem er sagt: </a:t>
            </a:r>
            <a:r>
              <a:rPr lang="de-DE" sz="1200" i="1" kern="1200" dirty="0">
                <a:solidFill>
                  <a:schemeClr val="tx1"/>
                </a:solidFill>
                <a:effectLst/>
                <a:latin typeface="+mn-lt"/>
                <a:ea typeface="+mn-ea"/>
                <a:cs typeface="+mn-cs"/>
              </a:rPr>
              <a:t>„So gebe ich euch nun ein neues Gebot: Liebt einander. So wie ich euch geliebt habe, sollt auch ihr einander lieben. Eure Liebe zueinander wird der Welt zeigen, dass ihr meine Jünger seid.“</a:t>
            </a:r>
            <a:r>
              <a:rPr lang="de-DE" sz="1200" kern="1200" dirty="0">
                <a:solidFill>
                  <a:schemeClr val="tx1"/>
                </a:solidFill>
                <a:effectLst/>
                <a:latin typeface="+mn-lt"/>
                <a:ea typeface="+mn-ea"/>
                <a:cs typeface="+mn-cs"/>
              </a:rPr>
              <a:t> (Johannes 13,34-35 NLB)</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Er ruft uns ebenfalls dazu auf, zur Heilung beizutragen und einander zu unterstützen: </a:t>
            </a:r>
            <a:r>
              <a:rPr lang="de-DE" sz="1200" i="1" kern="1200" dirty="0">
                <a:solidFill>
                  <a:schemeClr val="tx1"/>
                </a:solidFill>
                <a:effectLst/>
                <a:latin typeface="+mn-lt"/>
                <a:ea typeface="+mn-ea"/>
                <a:cs typeface="+mn-cs"/>
              </a:rPr>
              <a:t>„Schließlich sollt ihr alle einig sein, voller Mitgefühl und gegenseitiger Liebe. Seid barmherzig zueinander und demütig.“</a:t>
            </a:r>
            <a:r>
              <a:rPr lang="de-DE" sz="1200" kern="1200" dirty="0">
                <a:solidFill>
                  <a:schemeClr val="tx1"/>
                </a:solidFill>
                <a:effectLst/>
                <a:latin typeface="+mn-lt"/>
                <a:ea typeface="+mn-ea"/>
                <a:cs typeface="+mn-cs"/>
              </a:rPr>
              <a:t> (1.Petrus 3,8 NLB)</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Es ist daher unsere Pflicht, Gewaltopfern mit Mitgefühl zu begegnen und alles zu tun, was in unserer Macht steht, um Gewalt und Missbrauch in all ihren Formen zu verhindern.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4</a:t>
            </a:fld>
            <a:endParaRPr lang="en-US" dirty="0"/>
          </a:p>
        </p:txBody>
      </p:sp>
    </p:spTree>
    <p:extLst>
      <p:ext uri="{BB962C8B-B14F-4D97-AF65-F5344CB8AC3E}">
        <p14:creationId xmlns:p14="http://schemas.microsoft.com/office/powerpoint/2010/main" val="264650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614363"/>
            <a:ext cx="4857750" cy="2732087"/>
          </a:xfrm>
        </p:spPr>
      </p:sp>
      <p:sp>
        <p:nvSpPr>
          <p:cNvPr id="3" name="Notes Placeholder 2"/>
          <p:cNvSpPr>
            <a:spLocks noGrp="1"/>
          </p:cNvSpPr>
          <p:nvPr>
            <p:ph type="body" idx="1"/>
          </p:nvPr>
        </p:nvSpPr>
        <p:spPr>
          <a:xfrm>
            <a:off x="592281" y="3662793"/>
            <a:ext cx="5486400" cy="3600450"/>
          </a:xfrm>
        </p:spPr>
        <p:txBody>
          <a:bodyPr/>
          <a:lstStyle/>
          <a:p>
            <a:pPr fontAlgn="base"/>
            <a:r>
              <a:rPr lang="de-DE" sz="1200" b="1" kern="1200" dirty="0">
                <a:solidFill>
                  <a:schemeClr val="tx1"/>
                </a:solidFill>
                <a:effectLst/>
                <a:latin typeface="+mn-lt"/>
                <a:ea typeface="+mn-ea"/>
                <a:cs typeface="+mn-cs"/>
              </a:rPr>
              <a:t>GEWALT BETRIFFT JEDEN</a:t>
            </a:r>
          </a:p>
          <a:p>
            <a:pPr fontAlgn="base"/>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Obwohl sie jeden betrifft, werden vor allem Frauen, Kinder und ältere Menschen zu Opfern von nicht tödlicher körperlicher, sexueller und psychologischer Gewalt.</a:t>
            </a:r>
          </a:p>
          <a:p>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Einer von vier Erwachsenen gibt an, als Kind körperliche Gewalt erlebt zu haben.</a:t>
            </a: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Eine von fünf Frauen berichtet, dass sie als Kind sexuell missbraucht wurde.</a:t>
            </a: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Eine von drei Frauen wurde irgendwann in ihrem Leben von einem ihr Nahestehenden körperlich oder sexuell misshandelt.</a:t>
            </a: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Einer von siebzehn älteren Menschen berichtet von Gewalterfahrungen im letzten Monat.</a:t>
            </a: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Frauen berichten von stärkerer Gefährdung durch Vergewaltigung, körperliche Gewalt und Stalking im Laufe ihres Lebens als Männer.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Folgen von körperlicher und sexueller Gewalt sind real und sichtbar, aber eine Form von Gewalt wird oft übersehen – der psychologische Missbrauch. Jemand sagt vielleicht: „Er (oder sie) schlägt mich nie. Ist sein (oder ihr) Verhalten wirklich gewalttätig?“ Ja, das ist es!</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Psychologische Gewalt ist real und hinterlässt langfristige Spuren. Die Narben körperlicher Gewalt können heilen, aber die Narben von geistlichem Missbrauch sind unsichtbar und brauchen länger, um wieder heil zu werden. Seelische Gewalt zerstört das Selbstwertgefühl und führt zu Scham und niedriger Selbsteinschätzung.</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An diesem </a:t>
            </a:r>
            <a:r>
              <a:rPr lang="de-DE" sz="1200" b="1" kern="1200" dirty="0">
                <a:solidFill>
                  <a:schemeClr val="tx1"/>
                </a:solidFill>
                <a:effectLst/>
                <a:latin typeface="+mn-lt"/>
                <a:ea typeface="+mn-ea"/>
                <a:cs typeface="+mn-cs"/>
              </a:rPr>
              <a:t>enditnow</a:t>
            </a:r>
            <a:r>
              <a:rPr lang="de-DE" sz="1200" b="1" kern="1200" dirty="0">
                <a:solidFill>
                  <a:schemeClr val="tx1"/>
                </a:solidFill>
                <a:effectLst/>
                <a:latin typeface="+mn-lt"/>
                <a:ea typeface="+mn-ea"/>
                <a:cs typeface="+mn-cs"/>
                <a:sym typeface="Symbol" panose="05050102010706020507" pitchFamily="18" charset="2"/>
              </a:rPr>
              <a:t></a:t>
            </a:r>
            <a:r>
              <a:rPr lang="de-DE" sz="1200" kern="1200" dirty="0">
                <a:solidFill>
                  <a:schemeClr val="tx1"/>
                </a:solidFill>
                <a:effectLst/>
                <a:latin typeface="+mn-lt"/>
                <a:ea typeface="+mn-ea"/>
                <a:cs typeface="+mn-cs"/>
              </a:rPr>
              <a:t> Sabbat konzentrieren wir uns auf psychologische/seelische Gewalt, die vor allem als verbaler Missbrauch auftritt.</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5</a:t>
            </a:fld>
            <a:endParaRPr lang="en-US" dirty="0"/>
          </a:p>
        </p:txBody>
      </p:sp>
    </p:spTree>
    <p:extLst>
      <p:ext uri="{BB962C8B-B14F-4D97-AF65-F5344CB8AC3E}">
        <p14:creationId xmlns:p14="http://schemas.microsoft.com/office/powerpoint/2010/main" val="311627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58838"/>
            <a:ext cx="5486400" cy="3086100"/>
          </a:xfrm>
        </p:spPr>
      </p:sp>
      <p:sp>
        <p:nvSpPr>
          <p:cNvPr id="3" name="Notes Placeholder 2"/>
          <p:cNvSpPr>
            <a:spLocks noGrp="1"/>
          </p:cNvSpPr>
          <p:nvPr>
            <p:ph type="body" idx="1"/>
          </p:nvPr>
        </p:nvSpPr>
        <p:spPr>
          <a:xfrm>
            <a:off x="685800" y="4213512"/>
            <a:ext cx="5486400" cy="3600450"/>
          </a:xfrm>
        </p:spPr>
        <p:txBody>
          <a:bodyPr/>
          <a:lstStyle/>
          <a:p>
            <a:pPr fontAlgn="base"/>
            <a:r>
              <a:rPr lang="de-DE" sz="1200" b="1" kern="1200" dirty="0">
                <a:solidFill>
                  <a:schemeClr val="tx1"/>
                </a:solidFill>
                <a:effectLst/>
                <a:latin typeface="+mn-lt"/>
                <a:ea typeface="+mn-ea"/>
                <a:cs typeface="+mn-cs"/>
              </a:rPr>
              <a:t>Marias Geschichte</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Maria wusste, dass sie etwas sagen musste, aber es dauerte lange, bis sie den Mut aufbrachte, es ihrem Mann mitzuteilen. Endlich erzählte sie ihm, dass sie sich dazu entschlossen hatte, ihre Ausbildung wieder aufzunehmen.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„Wie kommst du auf diese Idee?“, fuhr Hans sie an, „Du hast die letzten Kurse, die du gemacht hast, nicht erfolgreich abgeschlossen, und du wirst es auch diesmal nicht schaffen. Du bist dumm. Du wirst das Programm nicht durchstehen, und wir werden dafür kein Geld verschwenden.“ </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Bei dieser Unterhaltung fielen keine Hiebe, aber es wurden Wunden geschlagen. Sie ist keine aus der Luft gegriffene Illustration, sondern ein typisches Beispiel von seelischer Gewalt in einer Ehe. Das Traurige daran ist, dass Ehepartner wie Maria weder wissen, dass sie in einer gewalttätigen Beziehung gefangen sind, noch wie sie die Situation zu ihren Gunsten verändern können.</a:t>
            </a:r>
            <a:endParaRPr lang="de-AT" sz="1200" kern="1200" dirty="0">
              <a:solidFill>
                <a:schemeClr val="tx1"/>
              </a:solidFill>
              <a:effectLst/>
              <a:latin typeface="+mn-lt"/>
              <a:ea typeface="+mn-ea"/>
              <a:cs typeface="+mn-cs"/>
            </a:endParaRPr>
          </a:p>
          <a:p>
            <a:pPr fontAlgn="base"/>
            <a:endParaRPr lang="de-DE" sz="1200" b="1" kern="1200" dirty="0">
              <a:solidFill>
                <a:schemeClr val="tx1"/>
              </a:solidFill>
              <a:effectLst/>
              <a:latin typeface="+mn-lt"/>
              <a:ea typeface="+mn-ea"/>
              <a:cs typeface="+mn-cs"/>
            </a:endParaRPr>
          </a:p>
          <a:p>
            <a:pPr fontAlgn="base"/>
            <a:r>
              <a:rPr lang="de-DE" sz="1200" b="1" kern="1200" dirty="0">
                <a:solidFill>
                  <a:schemeClr val="tx1"/>
                </a:solidFill>
                <a:effectLst/>
                <a:latin typeface="+mn-lt"/>
                <a:ea typeface="+mn-ea"/>
                <a:cs typeface="+mn-cs"/>
              </a:rPr>
              <a:t>Denke darüber nach:</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Wenn du in dieser Situation wärst, würdest du den seelischen Missbrauch erkennen? </a:t>
            </a: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Wie würdest du reagieren, wenn du psychologische Gewalt erleiden würdest? </a:t>
            </a: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Was sagen die Bibel und der Geist der Weissagung darüber?</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Wenn wir über diese Fragen nachdenken, müssen wir klarstellen, dass – während Frauen öfter das Opfer körperlicher und sexueller Gewalt werden als Männer – beide Geschlechter ähnlich oft seelisch missbraucht werden, wie eine Studie in den USA belegt. </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6</a:t>
            </a:fld>
            <a:endParaRPr lang="en-US" dirty="0"/>
          </a:p>
        </p:txBody>
      </p:sp>
    </p:spTree>
    <p:extLst>
      <p:ext uri="{BB962C8B-B14F-4D97-AF65-F5344CB8AC3E}">
        <p14:creationId xmlns:p14="http://schemas.microsoft.com/office/powerpoint/2010/main" val="292356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0" y="635000"/>
            <a:ext cx="4654550" cy="2617788"/>
          </a:xfrm>
        </p:spPr>
      </p:sp>
      <p:sp>
        <p:nvSpPr>
          <p:cNvPr id="3" name="Notes Placeholder 2"/>
          <p:cNvSpPr>
            <a:spLocks noGrp="1"/>
          </p:cNvSpPr>
          <p:nvPr>
            <p:ph type="body" idx="1"/>
          </p:nvPr>
        </p:nvSpPr>
        <p:spPr>
          <a:xfrm>
            <a:off x="550717" y="3351067"/>
            <a:ext cx="5486400" cy="3600450"/>
          </a:xfrm>
        </p:spPr>
        <p:txBody>
          <a:bodyPr/>
          <a:lstStyle/>
          <a:p>
            <a:pPr fontAlgn="base"/>
            <a:r>
              <a:rPr lang="de-DE" sz="1200" b="1" kern="1200" dirty="0">
                <a:solidFill>
                  <a:schemeClr val="tx1"/>
                </a:solidFill>
                <a:effectLst/>
                <a:latin typeface="+mn-lt"/>
                <a:ea typeface="+mn-ea"/>
                <a:cs typeface="+mn-cs"/>
              </a:rPr>
              <a:t>SEELISCHE GEWALT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In einer in den USA durchgeführten Studie beantworteten 8.079 Männer und 9.970 Frauen Fragen über Gewalterfahrungen in den letzten 12 Monaten und über ihre lebenslangen Erfahrungen auf diesem Gebiet. Fast die Hälfte aller Teilnehmer und Teilnehmer­innen (knapp über 48 %) gaben an, während ihres gesamten Lebens seelische Gewalt erfahren zu haben, vor allem durch verbale Aggression oder durch Zwangskontrolle. </a:t>
            </a:r>
          </a:p>
          <a:p>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Was die Form des seelischen Missbrauchs betrifft, zeigen sich Unterschiede. Während beide Geschlechter in gleichem Maße von Zwangskontrolle durch den Partner berichten (4 von 10 Befragten), erleben mehr Frauen als Männer verbale Aggression durch ihren Partner.</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traurige Wahrheit ist, dass sowohl Männer als auch Frauen ihre Partner sehr oft seelische Gewalt oder verbale Aggression spüren lassen.</a:t>
            </a:r>
            <a:endParaRPr lang="de-AT" sz="1200" kern="1200" dirty="0">
              <a:solidFill>
                <a:schemeClr val="tx1"/>
              </a:solidFill>
              <a:effectLst/>
              <a:latin typeface="+mn-lt"/>
              <a:ea typeface="+mn-ea"/>
              <a:cs typeface="+mn-cs"/>
            </a:endParaRP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CDC National Intimate Partner and Sexual Violence Survey 2010 Summary Report, am 2.3.2018 abgerufen. </a:t>
            </a:r>
            <a:r>
              <a:rPr lang="de-AT" sz="1200" u="sng" kern="1200" dirty="0">
                <a:solidFill>
                  <a:schemeClr val="tx1"/>
                </a:solidFill>
                <a:effectLst/>
                <a:latin typeface="+mn-lt"/>
                <a:ea typeface="+mn-ea"/>
                <a:cs typeface="+mn-cs"/>
                <a:hlinkClick r:id="rId3"/>
              </a:rPr>
              <a:t>https://www.cdc.gov/violenceprevention/pdf/nisvs_report2010-a.pdf</a:t>
            </a:r>
            <a:r>
              <a:rPr lang="de-AT" sz="1200" kern="1200" dirty="0">
                <a:solidFill>
                  <a:schemeClr val="tx1"/>
                </a:solidFill>
                <a:effectLst/>
                <a:latin typeface="+mn-lt"/>
                <a:ea typeface="+mn-ea"/>
                <a:cs typeface="+mn-cs"/>
              </a:rPr>
              <a:t> . Im Lauf der „National Intimate Partner and Sexual Violence Survey“  Untersuchung, die 2010 in allen 50 US-Staaten durchgeführt wurde, beantworteten 8.049 Leute (9.970 Frauen und 8.079 Männer) verschiedene Fragen zu ihrer lebenslangen Erfahrung mit Gewalt und Missbrauchserfahrungen während der letzten 12 Monate. 48,4 % der Frauen und 48.8 % der Männer berichteten darüber, dass sie im Laufe ihres Lebens seelischer Gewalt ausgesetzt waren (verbale Aggression oder Zwangskontrolle).  Der Unterschied zwischen den Geschlechtern zeigte sich in der Erscheinungsform der seelischen Gewalt: Weniger Männer (32 % bzw. 3 von 10) als Frauen (40 % bzw. 4 von 10) gaben an, von ihren Partnern  verbal angegriffen worden zu sein. Von Zwangskontrollen waren beide Geschlechter etwa gleich oft betroffen (42,5 % der Männer und 41,1 % der Frauen, d. h. etwa 4 von 10).</a:t>
            </a:r>
          </a:p>
          <a:p>
            <a:pPr fontAlgn="base"/>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7</a:t>
            </a:fld>
            <a:endParaRPr lang="en-US" dirty="0"/>
          </a:p>
        </p:txBody>
      </p:sp>
    </p:spTree>
    <p:extLst>
      <p:ext uri="{BB962C8B-B14F-4D97-AF65-F5344CB8AC3E}">
        <p14:creationId xmlns:p14="http://schemas.microsoft.com/office/powerpoint/2010/main" val="197913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Die Studie brachte auch die Erscheinungsformen seelischer Gewalt zum Vorschein, wie sie sich im Heim zeigt. Am häufigsten trat die verbale Aggression bei beiden Geschlechtern in Form von Beschimpfungen auf, also als „hässlich“, „fett“, „verrückt“ oder „dumm“ bezeichnet und so gedemütigt, beleidigt oder lächerlich gemacht zu werden. Seelische Gewalt äußerte sich bei Männern und Frauen gewöhnlich als Zwangskontrolle, wenn der Partner verlangt, genau darüber informiert zu werden, wo man sich zu jeder Zeit befindet.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Es hat sich gezeigt, dass Frauen öfter genau von ihrem Partner überwacht werden und Männer häufiger beschimpft werden. Erstaunlicherweise berichteten diese auch, dass sie ihr Gegenüber so zornig erlebt haben, dass es ihnen gefährlich erschien.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8</a:t>
            </a:fld>
            <a:endParaRPr lang="en-US" dirty="0"/>
          </a:p>
        </p:txBody>
      </p:sp>
    </p:spTree>
    <p:extLst>
      <p:ext uri="{BB962C8B-B14F-4D97-AF65-F5344CB8AC3E}">
        <p14:creationId xmlns:p14="http://schemas.microsoft.com/office/powerpoint/2010/main" val="733212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de-DE" sz="1200" b="1" kern="1200" dirty="0">
                <a:solidFill>
                  <a:schemeClr val="tx1"/>
                </a:solidFill>
                <a:effectLst/>
                <a:latin typeface="+mn-lt"/>
                <a:ea typeface="+mn-ea"/>
                <a:cs typeface="+mn-cs"/>
              </a:rPr>
              <a:t>Die Verbreitung von seelischer Gewalt unter Adventisten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Wie sieht es bei uns aus? Klingen diese Verhaltensweisen bekannt? Hast du sie in deinem Heim oder bei Familienangehörigen bzw. Freunden erlebt?</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Es gibt zur Zeit keine Daten über seelische Gewalt durch den Ehepartner unter Adventisten, doch Dr. Katia Reinert analysierte die Verbreitung von seelischem Missbrauch während der Kindheit anhand der „Adventist Health Study 2“, welche unter 10.283 erwachsenen Adventisten in Nordamerika durchgeführt wurde. In dieser Umfrage gaben 39 % der Frauen und 35 % der Männer an, vor ihrem 18. Lebensjahr von einem Elternteil (Vater oder Mutter) seelische Gewalt erfahren zu haben. Dies wirkte sich negativ auf ihre körperliche und geistige Gesundheit aus, unabhängig von Alter, Geschlecht, sozialer Stellung, Einkommen und Lebensstil (gesunde Ernährung und Bewegung). Das weckt Betroffenheit und stellt Erziehungsmethoden, die ungeeignet und langfristig schädlich sind, in Frage.</a:t>
            </a:r>
            <a:endParaRPr lang="de-AT"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Reinert, K. Campbell, J., Bandeen-Roche, K., Sharps, P., &amp; Lee, J. (July 15, 2015), Gender and Race Variations of the Intersection between Religious Involvement, Early Trauma and Adult Health. </a:t>
            </a:r>
            <a:r>
              <a:rPr lang="de-AT" sz="1200" kern="1200" dirty="0">
                <a:solidFill>
                  <a:schemeClr val="tx1"/>
                </a:solidFill>
                <a:effectLst/>
                <a:latin typeface="+mn-lt"/>
                <a:ea typeface="+mn-ea"/>
                <a:cs typeface="+mn-cs"/>
              </a:rPr>
              <a:t>Journal of Nursing Scholarship, 47(4), 318-327. </a:t>
            </a:r>
            <a:r>
              <a:rPr lang="de-AT" sz="1200" u="sng" kern="1200" dirty="0">
                <a:solidFill>
                  <a:schemeClr val="tx1"/>
                </a:solidFill>
                <a:effectLst/>
                <a:latin typeface="+mn-lt"/>
                <a:ea typeface="+mn-ea"/>
                <a:cs typeface="+mn-cs"/>
                <a:hlinkClick r:id="rId3"/>
              </a:rPr>
              <a:t>https://www.ncbi.nlm.nih.gov/pmc/articles/PMC4969318/</a:t>
            </a:r>
            <a:r>
              <a:rPr lang="de-AT" sz="1200" kern="1200" dirty="0">
                <a:solidFill>
                  <a:schemeClr val="tx1"/>
                </a:solidFill>
                <a:effectLst/>
                <a:latin typeface="+mn-lt"/>
                <a:ea typeface="+mn-ea"/>
                <a:cs typeface="+mn-cs"/>
              </a:rPr>
              <a:t> Die 10.283 Teilnehmer setzten sich aus 6.946 Frauen und 3.333 Männern zusammen.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9</a:t>
            </a:fld>
            <a:endParaRPr lang="en-US" dirty="0"/>
          </a:p>
        </p:txBody>
      </p:sp>
    </p:spTree>
    <p:extLst>
      <p:ext uri="{BB962C8B-B14F-4D97-AF65-F5344CB8AC3E}">
        <p14:creationId xmlns:p14="http://schemas.microsoft.com/office/powerpoint/2010/main" val="197170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7EAEC-6CAA-4F49-A47F-978E17736A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AF6826-9763-474F-8DBD-5F718AA12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012BD2-BF53-6D47-ABA0-EC7190FAB824}"/>
              </a:ext>
            </a:extLst>
          </p:cNvPr>
          <p:cNvSpPr>
            <a:spLocks noGrp="1"/>
          </p:cNvSpPr>
          <p:nvPr>
            <p:ph type="dt" sz="half" idx="10"/>
          </p:nvPr>
        </p:nvSpPr>
        <p:spPr/>
        <p:txBody>
          <a:bodyPr/>
          <a:lstStyle/>
          <a:p>
            <a:fld id="{21228708-8A7A-324C-AF89-DED6CBA5AADD}" type="datetimeFigureOut">
              <a:rPr lang="en-US" smtClean="0"/>
              <a:t>5/7/2018</a:t>
            </a:fld>
            <a:endParaRPr lang="en-US" dirty="0"/>
          </a:p>
        </p:txBody>
      </p:sp>
      <p:sp>
        <p:nvSpPr>
          <p:cNvPr id="5" name="Footer Placeholder 4">
            <a:extLst>
              <a:ext uri="{FF2B5EF4-FFF2-40B4-BE49-F238E27FC236}">
                <a16:creationId xmlns:a16="http://schemas.microsoft.com/office/drawing/2014/main" id="{BC0CBAB0-610D-9B47-B57B-528B0BF832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3AD640-B488-9B48-B3C2-D324E02695B3}"/>
              </a:ext>
            </a:extLst>
          </p:cNvPr>
          <p:cNvSpPr>
            <a:spLocks noGrp="1"/>
          </p:cNvSpPr>
          <p:nvPr>
            <p:ph type="sldNum" sz="quarter" idx="12"/>
          </p:nvPr>
        </p:nvSpPr>
        <p:spPr/>
        <p:txBody>
          <a:bodyPr/>
          <a:lstStyle/>
          <a:p>
            <a:fld id="{98700D1B-5114-3442-AAE7-C982292D98FC}" type="slidenum">
              <a:rPr lang="en-US" smtClean="0"/>
              <a:t>‹Nr.›</a:t>
            </a:fld>
            <a:endParaRPr lang="en-US" dirty="0"/>
          </a:p>
        </p:txBody>
      </p:sp>
    </p:spTree>
    <p:extLst>
      <p:ext uri="{BB962C8B-B14F-4D97-AF65-F5344CB8AC3E}">
        <p14:creationId xmlns:p14="http://schemas.microsoft.com/office/powerpoint/2010/main" val="377060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799A-836D-8543-94CD-B0903D80A2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05F1F-4344-A545-BAD3-444C6AB715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B8C71-0197-BC48-B459-9B6D112A96F1}"/>
              </a:ext>
            </a:extLst>
          </p:cNvPr>
          <p:cNvSpPr>
            <a:spLocks noGrp="1"/>
          </p:cNvSpPr>
          <p:nvPr>
            <p:ph type="dt" sz="half" idx="10"/>
          </p:nvPr>
        </p:nvSpPr>
        <p:spPr/>
        <p:txBody>
          <a:bodyPr/>
          <a:lstStyle/>
          <a:p>
            <a:fld id="{21228708-8A7A-324C-AF89-DED6CBA5AADD}" type="datetimeFigureOut">
              <a:rPr lang="en-US" smtClean="0"/>
              <a:t>5/7/2018</a:t>
            </a:fld>
            <a:endParaRPr lang="en-US" dirty="0"/>
          </a:p>
        </p:txBody>
      </p:sp>
      <p:sp>
        <p:nvSpPr>
          <p:cNvPr id="5" name="Footer Placeholder 4">
            <a:extLst>
              <a:ext uri="{FF2B5EF4-FFF2-40B4-BE49-F238E27FC236}">
                <a16:creationId xmlns:a16="http://schemas.microsoft.com/office/drawing/2014/main" id="{821284E5-8552-AB4E-84C5-139FDCE308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215B62-4ACE-C84E-99E5-526F9AD03E88}"/>
              </a:ext>
            </a:extLst>
          </p:cNvPr>
          <p:cNvSpPr>
            <a:spLocks noGrp="1"/>
          </p:cNvSpPr>
          <p:nvPr>
            <p:ph type="sldNum" sz="quarter" idx="12"/>
          </p:nvPr>
        </p:nvSpPr>
        <p:spPr/>
        <p:txBody>
          <a:bodyPr/>
          <a:lstStyle/>
          <a:p>
            <a:fld id="{98700D1B-5114-3442-AAE7-C982292D98FC}" type="slidenum">
              <a:rPr lang="en-US" smtClean="0"/>
              <a:t>‹Nr.›</a:t>
            </a:fld>
            <a:endParaRPr lang="en-US" dirty="0"/>
          </a:p>
        </p:txBody>
      </p:sp>
    </p:spTree>
    <p:extLst>
      <p:ext uri="{BB962C8B-B14F-4D97-AF65-F5344CB8AC3E}">
        <p14:creationId xmlns:p14="http://schemas.microsoft.com/office/powerpoint/2010/main" val="184228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57069F-12CC-A642-864D-718EEC95D0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056EF1-83EF-474B-81C0-59A4E16666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5B75A-821F-DE4C-8203-DE15CB4D011C}"/>
              </a:ext>
            </a:extLst>
          </p:cNvPr>
          <p:cNvSpPr>
            <a:spLocks noGrp="1"/>
          </p:cNvSpPr>
          <p:nvPr>
            <p:ph type="dt" sz="half" idx="10"/>
          </p:nvPr>
        </p:nvSpPr>
        <p:spPr/>
        <p:txBody>
          <a:bodyPr/>
          <a:lstStyle/>
          <a:p>
            <a:fld id="{21228708-8A7A-324C-AF89-DED6CBA5AADD}" type="datetimeFigureOut">
              <a:rPr lang="en-US" smtClean="0"/>
              <a:t>5/7/2018</a:t>
            </a:fld>
            <a:endParaRPr lang="en-US" dirty="0"/>
          </a:p>
        </p:txBody>
      </p:sp>
      <p:sp>
        <p:nvSpPr>
          <p:cNvPr id="5" name="Footer Placeholder 4">
            <a:extLst>
              <a:ext uri="{FF2B5EF4-FFF2-40B4-BE49-F238E27FC236}">
                <a16:creationId xmlns:a16="http://schemas.microsoft.com/office/drawing/2014/main" id="{90584A9F-DD33-974D-9500-9535135C27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0346CE-4879-7946-B537-26F96E5D8500}"/>
              </a:ext>
            </a:extLst>
          </p:cNvPr>
          <p:cNvSpPr>
            <a:spLocks noGrp="1"/>
          </p:cNvSpPr>
          <p:nvPr>
            <p:ph type="sldNum" sz="quarter" idx="12"/>
          </p:nvPr>
        </p:nvSpPr>
        <p:spPr/>
        <p:txBody>
          <a:bodyPr/>
          <a:lstStyle/>
          <a:p>
            <a:fld id="{98700D1B-5114-3442-AAE7-C982292D98FC}" type="slidenum">
              <a:rPr lang="en-US" smtClean="0"/>
              <a:t>‹Nr.›</a:t>
            </a:fld>
            <a:endParaRPr lang="en-US" dirty="0"/>
          </a:p>
        </p:txBody>
      </p:sp>
    </p:spTree>
    <p:extLst>
      <p:ext uri="{BB962C8B-B14F-4D97-AF65-F5344CB8AC3E}">
        <p14:creationId xmlns:p14="http://schemas.microsoft.com/office/powerpoint/2010/main" val="17913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47AC-6BD5-7146-922B-5BB4A6D80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10FEF-61F2-F54A-BA34-8A2821BF71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94383-42E2-5B46-8A08-A401D73E0D78}"/>
              </a:ext>
            </a:extLst>
          </p:cNvPr>
          <p:cNvSpPr>
            <a:spLocks noGrp="1"/>
          </p:cNvSpPr>
          <p:nvPr>
            <p:ph type="dt" sz="half" idx="10"/>
          </p:nvPr>
        </p:nvSpPr>
        <p:spPr/>
        <p:txBody>
          <a:bodyPr/>
          <a:lstStyle/>
          <a:p>
            <a:fld id="{21228708-8A7A-324C-AF89-DED6CBA5AADD}" type="datetimeFigureOut">
              <a:rPr lang="en-US" smtClean="0"/>
              <a:t>5/7/2018</a:t>
            </a:fld>
            <a:endParaRPr lang="en-US" dirty="0"/>
          </a:p>
        </p:txBody>
      </p:sp>
      <p:sp>
        <p:nvSpPr>
          <p:cNvPr id="5" name="Footer Placeholder 4">
            <a:extLst>
              <a:ext uri="{FF2B5EF4-FFF2-40B4-BE49-F238E27FC236}">
                <a16:creationId xmlns:a16="http://schemas.microsoft.com/office/drawing/2014/main" id="{8049E4DF-EC47-5844-BFE9-ACE795117D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388D88-63BD-9A4E-9B56-3186B7EBAB5A}"/>
              </a:ext>
            </a:extLst>
          </p:cNvPr>
          <p:cNvSpPr>
            <a:spLocks noGrp="1"/>
          </p:cNvSpPr>
          <p:nvPr>
            <p:ph type="sldNum" sz="quarter" idx="12"/>
          </p:nvPr>
        </p:nvSpPr>
        <p:spPr/>
        <p:txBody>
          <a:bodyPr/>
          <a:lstStyle/>
          <a:p>
            <a:fld id="{98700D1B-5114-3442-AAE7-C982292D98FC}" type="slidenum">
              <a:rPr lang="en-US" smtClean="0"/>
              <a:t>‹Nr.›</a:t>
            </a:fld>
            <a:endParaRPr lang="en-US" dirty="0"/>
          </a:p>
        </p:txBody>
      </p:sp>
    </p:spTree>
    <p:extLst>
      <p:ext uri="{BB962C8B-B14F-4D97-AF65-F5344CB8AC3E}">
        <p14:creationId xmlns:p14="http://schemas.microsoft.com/office/powerpoint/2010/main" val="338627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43F68-5101-5742-82A3-63E4214F8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68C0EB-6A88-7C45-9834-E0FAD3AF5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C7EC42-2AFB-B444-949C-8D7B92CF15AF}"/>
              </a:ext>
            </a:extLst>
          </p:cNvPr>
          <p:cNvSpPr>
            <a:spLocks noGrp="1"/>
          </p:cNvSpPr>
          <p:nvPr>
            <p:ph type="dt" sz="half" idx="10"/>
          </p:nvPr>
        </p:nvSpPr>
        <p:spPr/>
        <p:txBody>
          <a:bodyPr/>
          <a:lstStyle/>
          <a:p>
            <a:fld id="{21228708-8A7A-324C-AF89-DED6CBA5AADD}" type="datetimeFigureOut">
              <a:rPr lang="en-US" smtClean="0"/>
              <a:t>5/7/2018</a:t>
            </a:fld>
            <a:endParaRPr lang="en-US" dirty="0"/>
          </a:p>
        </p:txBody>
      </p:sp>
      <p:sp>
        <p:nvSpPr>
          <p:cNvPr id="5" name="Footer Placeholder 4">
            <a:extLst>
              <a:ext uri="{FF2B5EF4-FFF2-40B4-BE49-F238E27FC236}">
                <a16:creationId xmlns:a16="http://schemas.microsoft.com/office/drawing/2014/main" id="{84EC3520-2729-0444-87C7-8C38103AD5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994EE7-9109-0148-AE07-22B573F4B387}"/>
              </a:ext>
            </a:extLst>
          </p:cNvPr>
          <p:cNvSpPr>
            <a:spLocks noGrp="1"/>
          </p:cNvSpPr>
          <p:nvPr>
            <p:ph type="sldNum" sz="quarter" idx="12"/>
          </p:nvPr>
        </p:nvSpPr>
        <p:spPr/>
        <p:txBody>
          <a:bodyPr/>
          <a:lstStyle/>
          <a:p>
            <a:fld id="{98700D1B-5114-3442-AAE7-C982292D98FC}" type="slidenum">
              <a:rPr lang="en-US" smtClean="0"/>
              <a:t>‹Nr.›</a:t>
            </a:fld>
            <a:endParaRPr lang="en-US" dirty="0"/>
          </a:p>
        </p:txBody>
      </p:sp>
    </p:spTree>
    <p:extLst>
      <p:ext uri="{BB962C8B-B14F-4D97-AF65-F5344CB8AC3E}">
        <p14:creationId xmlns:p14="http://schemas.microsoft.com/office/powerpoint/2010/main" val="9427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FFF9-A96C-2444-9A99-CEB023473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5CAD2E-6856-F642-B9CD-63C470E2A3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74B4B-3270-8340-B3F5-C3D2FBB724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CF92AE-619D-7242-9E4A-4A824D39BD1C}"/>
              </a:ext>
            </a:extLst>
          </p:cNvPr>
          <p:cNvSpPr>
            <a:spLocks noGrp="1"/>
          </p:cNvSpPr>
          <p:nvPr>
            <p:ph type="dt" sz="half" idx="10"/>
          </p:nvPr>
        </p:nvSpPr>
        <p:spPr/>
        <p:txBody>
          <a:bodyPr/>
          <a:lstStyle/>
          <a:p>
            <a:fld id="{21228708-8A7A-324C-AF89-DED6CBA5AADD}" type="datetimeFigureOut">
              <a:rPr lang="en-US" smtClean="0"/>
              <a:t>5/7/2018</a:t>
            </a:fld>
            <a:endParaRPr lang="en-US" dirty="0"/>
          </a:p>
        </p:txBody>
      </p:sp>
      <p:sp>
        <p:nvSpPr>
          <p:cNvPr id="6" name="Footer Placeholder 5">
            <a:extLst>
              <a:ext uri="{FF2B5EF4-FFF2-40B4-BE49-F238E27FC236}">
                <a16:creationId xmlns:a16="http://schemas.microsoft.com/office/drawing/2014/main" id="{FE6AC0E1-1691-B547-A6C8-7392A671A4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462BA3-816D-4C4B-A003-52B0CD702356}"/>
              </a:ext>
            </a:extLst>
          </p:cNvPr>
          <p:cNvSpPr>
            <a:spLocks noGrp="1"/>
          </p:cNvSpPr>
          <p:nvPr>
            <p:ph type="sldNum" sz="quarter" idx="12"/>
          </p:nvPr>
        </p:nvSpPr>
        <p:spPr/>
        <p:txBody>
          <a:bodyPr/>
          <a:lstStyle/>
          <a:p>
            <a:fld id="{98700D1B-5114-3442-AAE7-C982292D98FC}" type="slidenum">
              <a:rPr lang="en-US" smtClean="0"/>
              <a:t>‹Nr.›</a:t>
            </a:fld>
            <a:endParaRPr lang="en-US" dirty="0"/>
          </a:p>
        </p:txBody>
      </p:sp>
    </p:spTree>
    <p:extLst>
      <p:ext uri="{BB962C8B-B14F-4D97-AF65-F5344CB8AC3E}">
        <p14:creationId xmlns:p14="http://schemas.microsoft.com/office/powerpoint/2010/main" val="197302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2F1C-123D-4142-A156-56D7371C0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D76B2E-5D3C-784D-90EC-8B4C83CF1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2E8D9A-24A2-A141-9136-6C9250F4EE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14DBBF-6752-9949-8627-CD57DAD21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0C9FFF-D234-3046-A4B2-6DABFEAB02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71E81-F46D-6B4E-B619-00F09CE478A5}"/>
              </a:ext>
            </a:extLst>
          </p:cNvPr>
          <p:cNvSpPr>
            <a:spLocks noGrp="1"/>
          </p:cNvSpPr>
          <p:nvPr>
            <p:ph type="dt" sz="half" idx="10"/>
          </p:nvPr>
        </p:nvSpPr>
        <p:spPr/>
        <p:txBody>
          <a:bodyPr/>
          <a:lstStyle/>
          <a:p>
            <a:fld id="{21228708-8A7A-324C-AF89-DED6CBA5AADD}" type="datetimeFigureOut">
              <a:rPr lang="en-US" smtClean="0"/>
              <a:t>5/7/2018</a:t>
            </a:fld>
            <a:endParaRPr lang="en-US" dirty="0"/>
          </a:p>
        </p:txBody>
      </p:sp>
      <p:sp>
        <p:nvSpPr>
          <p:cNvPr id="8" name="Footer Placeholder 7">
            <a:extLst>
              <a:ext uri="{FF2B5EF4-FFF2-40B4-BE49-F238E27FC236}">
                <a16:creationId xmlns:a16="http://schemas.microsoft.com/office/drawing/2014/main" id="{0462F3F1-9D7F-CD42-B69B-C500118FC61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1D29DAB-912F-214C-9DD0-738F232CF51F}"/>
              </a:ext>
            </a:extLst>
          </p:cNvPr>
          <p:cNvSpPr>
            <a:spLocks noGrp="1"/>
          </p:cNvSpPr>
          <p:nvPr>
            <p:ph type="sldNum" sz="quarter" idx="12"/>
          </p:nvPr>
        </p:nvSpPr>
        <p:spPr/>
        <p:txBody>
          <a:bodyPr/>
          <a:lstStyle/>
          <a:p>
            <a:fld id="{98700D1B-5114-3442-AAE7-C982292D98FC}" type="slidenum">
              <a:rPr lang="en-US" smtClean="0"/>
              <a:t>‹Nr.›</a:t>
            </a:fld>
            <a:endParaRPr lang="en-US" dirty="0"/>
          </a:p>
        </p:txBody>
      </p:sp>
    </p:spTree>
    <p:extLst>
      <p:ext uri="{BB962C8B-B14F-4D97-AF65-F5344CB8AC3E}">
        <p14:creationId xmlns:p14="http://schemas.microsoft.com/office/powerpoint/2010/main" val="99037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280A-3139-CA43-B319-3AB5E5053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0B4763-029D-7B41-BA89-ABD4B1D32517}"/>
              </a:ext>
            </a:extLst>
          </p:cNvPr>
          <p:cNvSpPr>
            <a:spLocks noGrp="1"/>
          </p:cNvSpPr>
          <p:nvPr>
            <p:ph type="dt" sz="half" idx="10"/>
          </p:nvPr>
        </p:nvSpPr>
        <p:spPr/>
        <p:txBody>
          <a:bodyPr/>
          <a:lstStyle/>
          <a:p>
            <a:fld id="{21228708-8A7A-324C-AF89-DED6CBA5AADD}" type="datetimeFigureOut">
              <a:rPr lang="en-US" smtClean="0"/>
              <a:t>5/7/2018</a:t>
            </a:fld>
            <a:endParaRPr lang="en-US" dirty="0"/>
          </a:p>
        </p:txBody>
      </p:sp>
      <p:sp>
        <p:nvSpPr>
          <p:cNvPr id="4" name="Footer Placeholder 3">
            <a:extLst>
              <a:ext uri="{FF2B5EF4-FFF2-40B4-BE49-F238E27FC236}">
                <a16:creationId xmlns:a16="http://schemas.microsoft.com/office/drawing/2014/main" id="{05390E3C-5836-9246-98DD-5548E14819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CEB970A-C9C4-3F48-A658-6B19030809B3}"/>
              </a:ext>
            </a:extLst>
          </p:cNvPr>
          <p:cNvSpPr>
            <a:spLocks noGrp="1"/>
          </p:cNvSpPr>
          <p:nvPr>
            <p:ph type="sldNum" sz="quarter" idx="12"/>
          </p:nvPr>
        </p:nvSpPr>
        <p:spPr/>
        <p:txBody>
          <a:bodyPr/>
          <a:lstStyle/>
          <a:p>
            <a:fld id="{98700D1B-5114-3442-AAE7-C982292D98FC}" type="slidenum">
              <a:rPr lang="en-US" smtClean="0"/>
              <a:t>‹Nr.›</a:t>
            </a:fld>
            <a:endParaRPr lang="en-US" dirty="0"/>
          </a:p>
        </p:txBody>
      </p:sp>
    </p:spTree>
    <p:extLst>
      <p:ext uri="{BB962C8B-B14F-4D97-AF65-F5344CB8AC3E}">
        <p14:creationId xmlns:p14="http://schemas.microsoft.com/office/powerpoint/2010/main" val="390669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E61906-05FC-114A-AB2B-2EB550C9B433}"/>
              </a:ext>
            </a:extLst>
          </p:cNvPr>
          <p:cNvSpPr>
            <a:spLocks noGrp="1"/>
          </p:cNvSpPr>
          <p:nvPr>
            <p:ph type="dt" sz="half" idx="10"/>
          </p:nvPr>
        </p:nvSpPr>
        <p:spPr/>
        <p:txBody>
          <a:bodyPr/>
          <a:lstStyle/>
          <a:p>
            <a:fld id="{21228708-8A7A-324C-AF89-DED6CBA5AADD}" type="datetimeFigureOut">
              <a:rPr lang="en-US" smtClean="0"/>
              <a:t>5/7/2018</a:t>
            </a:fld>
            <a:endParaRPr lang="en-US" dirty="0"/>
          </a:p>
        </p:txBody>
      </p:sp>
      <p:sp>
        <p:nvSpPr>
          <p:cNvPr id="3" name="Footer Placeholder 2">
            <a:extLst>
              <a:ext uri="{FF2B5EF4-FFF2-40B4-BE49-F238E27FC236}">
                <a16:creationId xmlns:a16="http://schemas.microsoft.com/office/drawing/2014/main" id="{122B8D59-ACCF-1343-9950-11122D7E93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2CCAD8E-1296-DE42-9500-8504082D1001}"/>
              </a:ext>
            </a:extLst>
          </p:cNvPr>
          <p:cNvSpPr>
            <a:spLocks noGrp="1"/>
          </p:cNvSpPr>
          <p:nvPr>
            <p:ph type="sldNum" sz="quarter" idx="12"/>
          </p:nvPr>
        </p:nvSpPr>
        <p:spPr/>
        <p:txBody>
          <a:bodyPr/>
          <a:lstStyle/>
          <a:p>
            <a:fld id="{98700D1B-5114-3442-AAE7-C982292D98FC}" type="slidenum">
              <a:rPr lang="en-US" smtClean="0"/>
              <a:t>‹Nr.›</a:t>
            </a:fld>
            <a:endParaRPr lang="en-US" dirty="0"/>
          </a:p>
        </p:txBody>
      </p:sp>
    </p:spTree>
    <p:extLst>
      <p:ext uri="{BB962C8B-B14F-4D97-AF65-F5344CB8AC3E}">
        <p14:creationId xmlns:p14="http://schemas.microsoft.com/office/powerpoint/2010/main" val="288076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CF6C0-A48D-E445-9269-2BF1136F6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5C128A-1CF0-6A42-96EB-00E543EFF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ADF85-FA25-5541-B1D1-A12FDB03E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1AE799-CEA4-1346-9936-ECEE2C9594AD}"/>
              </a:ext>
            </a:extLst>
          </p:cNvPr>
          <p:cNvSpPr>
            <a:spLocks noGrp="1"/>
          </p:cNvSpPr>
          <p:nvPr>
            <p:ph type="dt" sz="half" idx="10"/>
          </p:nvPr>
        </p:nvSpPr>
        <p:spPr/>
        <p:txBody>
          <a:bodyPr/>
          <a:lstStyle/>
          <a:p>
            <a:fld id="{21228708-8A7A-324C-AF89-DED6CBA5AADD}" type="datetimeFigureOut">
              <a:rPr lang="en-US" smtClean="0"/>
              <a:t>5/7/2018</a:t>
            </a:fld>
            <a:endParaRPr lang="en-US" dirty="0"/>
          </a:p>
        </p:txBody>
      </p:sp>
      <p:sp>
        <p:nvSpPr>
          <p:cNvPr id="6" name="Footer Placeholder 5">
            <a:extLst>
              <a:ext uri="{FF2B5EF4-FFF2-40B4-BE49-F238E27FC236}">
                <a16:creationId xmlns:a16="http://schemas.microsoft.com/office/drawing/2014/main" id="{B58B8C0F-16E2-E14F-A530-8EED4E395F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D8A8EC-B695-9743-B8E0-C9AEF2F306E7}"/>
              </a:ext>
            </a:extLst>
          </p:cNvPr>
          <p:cNvSpPr>
            <a:spLocks noGrp="1"/>
          </p:cNvSpPr>
          <p:nvPr>
            <p:ph type="sldNum" sz="quarter" idx="12"/>
          </p:nvPr>
        </p:nvSpPr>
        <p:spPr/>
        <p:txBody>
          <a:bodyPr/>
          <a:lstStyle/>
          <a:p>
            <a:fld id="{98700D1B-5114-3442-AAE7-C982292D98FC}" type="slidenum">
              <a:rPr lang="en-US" smtClean="0"/>
              <a:t>‹Nr.›</a:t>
            </a:fld>
            <a:endParaRPr lang="en-US" dirty="0"/>
          </a:p>
        </p:txBody>
      </p:sp>
    </p:spTree>
    <p:extLst>
      <p:ext uri="{BB962C8B-B14F-4D97-AF65-F5344CB8AC3E}">
        <p14:creationId xmlns:p14="http://schemas.microsoft.com/office/powerpoint/2010/main" val="211285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066C-B795-E541-8105-4059993D3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938311-5884-E948-A92E-7961CBB0E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E65E8B5-F773-5344-BCB4-AE71E5066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7CDA52-E73B-2B47-B4A8-A834542D9C52}"/>
              </a:ext>
            </a:extLst>
          </p:cNvPr>
          <p:cNvSpPr>
            <a:spLocks noGrp="1"/>
          </p:cNvSpPr>
          <p:nvPr>
            <p:ph type="dt" sz="half" idx="10"/>
          </p:nvPr>
        </p:nvSpPr>
        <p:spPr/>
        <p:txBody>
          <a:bodyPr/>
          <a:lstStyle/>
          <a:p>
            <a:fld id="{21228708-8A7A-324C-AF89-DED6CBA5AADD}" type="datetimeFigureOut">
              <a:rPr lang="en-US" smtClean="0"/>
              <a:t>5/7/2018</a:t>
            </a:fld>
            <a:endParaRPr lang="en-US" dirty="0"/>
          </a:p>
        </p:txBody>
      </p:sp>
      <p:sp>
        <p:nvSpPr>
          <p:cNvPr id="6" name="Footer Placeholder 5">
            <a:extLst>
              <a:ext uri="{FF2B5EF4-FFF2-40B4-BE49-F238E27FC236}">
                <a16:creationId xmlns:a16="http://schemas.microsoft.com/office/drawing/2014/main" id="{3944D026-2535-D240-9B18-CAA136E021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18876F-7493-DF43-B636-3F1DBA5DFF86}"/>
              </a:ext>
            </a:extLst>
          </p:cNvPr>
          <p:cNvSpPr>
            <a:spLocks noGrp="1"/>
          </p:cNvSpPr>
          <p:nvPr>
            <p:ph type="sldNum" sz="quarter" idx="12"/>
          </p:nvPr>
        </p:nvSpPr>
        <p:spPr/>
        <p:txBody>
          <a:bodyPr/>
          <a:lstStyle/>
          <a:p>
            <a:fld id="{98700D1B-5114-3442-AAE7-C982292D98FC}" type="slidenum">
              <a:rPr lang="en-US" smtClean="0"/>
              <a:t>‹Nr.›</a:t>
            </a:fld>
            <a:endParaRPr lang="en-US" dirty="0"/>
          </a:p>
        </p:txBody>
      </p:sp>
    </p:spTree>
    <p:extLst>
      <p:ext uri="{BB962C8B-B14F-4D97-AF65-F5344CB8AC3E}">
        <p14:creationId xmlns:p14="http://schemas.microsoft.com/office/powerpoint/2010/main" val="760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D8793-1891-C941-9FDB-3F0C1F505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3FEB6-B07C-7F43-9A6C-2045B88E5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EBE73-A3C0-4F42-8E80-08F0BCAB8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28708-8A7A-324C-AF89-DED6CBA5AADD}" type="datetimeFigureOut">
              <a:rPr lang="en-US" smtClean="0"/>
              <a:t>5/7/2018</a:t>
            </a:fld>
            <a:endParaRPr lang="en-US" dirty="0"/>
          </a:p>
        </p:txBody>
      </p:sp>
      <p:sp>
        <p:nvSpPr>
          <p:cNvPr id="5" name="Footer Placeholder 4">
            <a:extLst>
              <a:ext uri="{FF2B5EF4-FFF2-40B4-BE49-F238E27FC236}">
                <a16:creationId xmlns:a16="http://schemas.microsoft.com/office/drawing/2014/main" id="{9174340F-AB4D-BC42-BE6A-BBBE93355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504360-0037-4240-B432-9D8C64F48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00D1B-5114-3442-AAE7-C982292D98FC}" type="slidenum">
              <a:rPr lang="en-US" smtClean="0"/>
              <a:t>‹Nr.›</a:t>
            </a:fld>
            <a:endParaRPr lang="en-US" dirty="0"/>
          </a:p>
        </p:txBody>
      </p:sp>
    </p:spTree>
    <p:extLst>
      <p:ext uri="{BB962C8B-B14F-4D97-AF65-F5344CB8AC3E}">
        <p14:creationId xmlns:p14="http://schemas.microsoft.com/office/powerpoint/2010/main" val="103878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2412FF-7365-C740-8C8F-A7A9A2A36A95}"/>
              </a:ext>
            </a:extLst>
          </p:cNvPr>
          <p:cNvPicPr>
            <a:picLocks noChangeAspect="1"/>
          </p:cNvPicPr>
          <p:nvPr/>
        </p:nvPicPr>
        <p:blipFill>
          <a:blip r:embed="rId3"/>
          <a:stretch>
            <a:fillRect/>
          </a:stretch>
        </p:blipFill>
        <p:spPr>
          <a:xfrm>
            <a:off x="0" y="0"/>
            <a:ext cx="12192000" cy="6877521"/>
          </a:xfrm>
          <a:prstGeom prst="rect">
            <a:avLst/>
          </a:prstGeom>
        </p:spPr>
      </p:pic>
      <p:sp>
        <p:nvSpPr>
          <p:cNvPr id="2" name="Title 1">
            <a:extLst>
              <a:ext uri="{FF2B5EF4-FFF2-40B4-BE49-F238E27FC236}">
                <a16:creationId xmlns:a16="http://schemas.microsoft.com/office/drawing/2014/main" id="{4819BD8A-810F-BB41-9884-BDBA1836BBB6}"/>
              </a:ext>
            </a:extLst>
          </p:cNvPr>
          <p:cNvSpPr>
            <a:spLocks noGrp="1"/>
          </p:cNvSpPr>
          <p:nvPr>
            <p:ph type="ctrTitle"/>
          </p:nvPr>
        </p:nvSpPr>
        <p:spPr>
          <a:xfrm>
            <a:off x="4857748" y="1465262"/>
            <a:ext cx="5286383" cy="1760989"/>
          </a:xfrm>
        </p:spPr>
        <p:txBody>
          <a:bodyPr>
            <a:normAutofit/>
          </a:bodyPr>
          <a:lstStyle/>
          <a:p>
            <a:r>
              <a:rPr lang="de-DE" sz="4800" b="1" dirty="0">
                <a:solidFill>
                  <a:srgbClr val="FF0000"/>
                </a:solidFill>
                <a:latin typeface="Avenir Next" panose="020B0503020202020204" pitchFamily="34" charset="0"/>
              </a:rPr>
              <a:t>VERLETZENDE</a:t>
            </a:r>
            <a:r>
              <a:rPr lang="de-DE" sz="4800" b="1" dirty="0">
                <a:latin typeface="Avenir Next" panose="020B0503020202020204" pitchFamily="34" charset="0"/>
              </a:rPr>
              <a:t> </a:t>
            </a:r>
            <a:br>
              <a:rPr lang="de-DE" sz="4800" b="1" dirty="0">
                <a:latin typeface="Avenir Next" panose="020B0503020202020204" pitchFamily="34" charset="0"/>
              </a:rPr>
            </a:br>
            <a:r>
              <a:rPr lang="de-DE" sz="4800" b="1" dirty="0">
                <a:latin typeface="Avenir Next" panose="020B0503020202020204" pitchFamily="34" charset="0"/>
              </a:rPr>
              <a:t>WORTE</a:t>
            </a:r>
          </a:p>
        </p:txBody>
      </p:sp>
      <p:sp>
        <p:nvSpPr>
          <p:cNvPr id="3" name="Subtitle 2">
            <a:extLst>
              <a:ext uri="{FF2B5EF4-FFF2-40B4-BE49-F238E27FC236}">
                <a16:creationId xmlns:a16="http://schemas.microsoft.com/office/drawing/2014/main" id="{A85AB1B6-A9F0-0642-89DA-7133A5982FE4}"/>
              </a:ext>
            </a:extLst>
          </p:cNvPr>
          <p:cNvSpPr>
            <a:spLocks noGrp="1"/>
          </p:cNvSpPr>
          <p:nvPr>
            <p:ph type="subTitle" idx="1"/>
          </p:nvPr>
        </p:nvSpPr>
        <p:spPr>
          <a:xfrm>
            <a:off x="4914894" y="3887794"/>
            <a:ext cx="5253037" cy="884237"/>
          </a:xfrm>
        </p:spPr>
        <p:txBody>
          <a:bodyPr>
            <a:normAutofit/>
          </a:bodyPr>
          <a:lstStyle/>
          <a:p>
            <a:r>
              <a:rPr lang="de-DE" sz="1800" b="1" dirty="0">
                <a:latin typeface="Avenir Roman" panose="02000503020000020003" pitchFamily="2" charset="0"/>
              </a:rPr>
              <a:t>SEELISCHE GEWALT UND IHRE FOLGEN</a:t>
            </a:r>
          </a:p>
        </p:txBody>
      </p:sp>
      <p:sp>
        <p:nvSpPr>
          <p:cNvPr id="6" name="Subtitle 2">
            <a:extLst>
              <a:ext uri="{FF2B5EF4-FFF2-40B4-BE49-F238E27FC236}">
                <a16:creationId xmlns:a16="http://schemas.microsoft.com/office/drawing/2014/main" id="{296395DA-F171-0A4B-B49C-58AC02F5827A}"/>
              </a:ext>
            </a:extLst>
          </p:cNvPr>
          <p:cNvSpPr txBox="1">
            <a:spLocks/>
          </p:cNvSpPr>
          <p:nvPr/>
        </p:nvSpPr>
        <p:spPr>
          <a:xfrm>
            <a:off x="5237649" y="4306377"/>
            <a:ext cx="4748070" cy="14910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100" dirty="0">
                <a:latin typeface="Avenir Next" panose="020B0503020202020204" pitchFamily="34" charset="0"/>
              </a:rPr>
              <a:t>VON DR. KATIA REINERT</a:t>
            </a:r>
            <a:br>
              <a:rPr lang="de-DE" sz="1100" dirty="0">
                <a:latin typeface="Avenir Next" panose="020B0503020202020204" pitchFamily="34" charset="0"/>
              </a:rPr>
            </a:br>
            <a:r>
              <a:rPr lang="de-AT" sz="1100" cap="all" dirty="0">
                <a:latin typeface="Avenir Next" panose="020B0503020202020204" pitchFamily="34" charset="0"/>
              </a:rPr>
              <a:t>stellvertretende Direktorin der Gesundheitsabteilung </a:t>
            </a:r>
            <a:br>
              <a:rPr lang="de-AT" sz="1100" cap="all" dirty="0">
                <a:latin typeface="Avenir Next" panose="020B0503020202020204" pitchFamily="34" charset="0"/>
              </a:rPr>
            </a:br>
            <a:r>
              <a:rPr lang="de-AT" sz="1100" cap="all" dirty="0">
                <a:latin typeface="Avenir Next" panose="020B0503020202020204" pitchFamily="34" charset="0"/>
              </a:rPr>
              <a:t>der Generalkonferenz DER SIEBENTEN-TAGS-ADVENTISTEN</a:t>
            </a:r>
            <a:endParaRPr lang="de-DE" sz="1100" cap="all" dirty="0">
              <a:latin typeface="Avenir Next" panose="020B0503020202020204" pitchFamily="34" charset="0"/>
            </a:endParaRPr>
          </a:p>
          <a:p>
            <a:endParaRPr lang="de-DE" sz="1800" dirty="0"/>
          </a:p>
        </p:txBody>
      </p:sp>
      <p:pic>
        <p:nvPicPr>
          <p:cNvPr id="8" name="Picture 7">
            <a:extLst>
              <a:ext uri="{FF2B5EF4-FFF2-40B4-BE49-F238E27FC236}">
                <a16:creationId xmlns:a16="http://schemas.microsoft.com/office/drawing/2014/main" id="{8A38FADE-FCAB-E247-9BA3-349F1456695A}"/>
              </a:ext>
            </a:extLst>
          </p:cNvPr>
          <p:cNvPicPr/>
          <p:nvPr/>
        </p:nvPicPr>
        <p:blipFill>
          <a:blip r:embed="rId4" cstate="email">
            <a:extLst>
              <a:ext uri="{28A0092B-C50C-407E-A947-70E740481C1C}">
                <a14:useLocalDpi xmlns:a14="http://schemas.microsoft.com/office/drawing/2010/main"/>
              </a:ext>
            </a:extLst>
          </a:blip>
          <a:stretch>
            <a:fillRect/>
          </a:stretch>
        </p:blipFill>
        <p:spPr>
          <a:xfrm>
            <a:off x="6709244" y="5318124"/>
            <a:ext cx="1664335" cy="445135"/>
          </a:xfrm>
          <a:prstGeom prst="rect">
            <a:avLst/>
          </a:prstGeom>
        </p:spPr>
      </p:pic>
      <p:sp>
        <p:nvSpPr>
          <p:cNvPr id="11" name="TextBox 10">
            <a:extLst>
              <a:ext uri="{FF2B5EF4-FFF2-40B4-BE49-F238E27FC236}">
                <a16:creationId xmlns:a16="http://schemas.microsoft.com/office/drawing/2014/main" id="{7F0351A0-D98F-B848-9338-342A0041A1AA}"/>
              </a:ext>
            </a:extLst>
          </p:cNvPr>
          <p:cNvSpPr txBox="1"/>
          <p:nvPr/>
        </p:nvSpPr>
        <p:spPr>
          <a:xfrm>
            <a:off x="5237649" y="5796824"/>
            <a:ext cx="4564719" cy="338554"/>
          </a:xfrm>
          <a:prstGeom prst="rect">
            <a:avLst/>
          </a:prstGeom>
          <a:noFill/>
        </p:spPr>
        <p:txBody>
          <a:bodyPr wrap="square" rtlCol="0">
            <a:spAutoFit/>
          </a:bodyPr>
          <a:lstStyle/>
          <a:p>
            <a:pPr algn="ctr"/>
            <a:r>
              <a:rPr lang="de-DE" sz="1600" b="1" spc="300" dirty="0">
                <a:latin typeface="Avenir Next" panose="020B0503020202020204" pitchFamily="34" charset="0"/>
              </a:rPr>
              <a:t>SCHWERPUNKTTAG 2018</a:t>
            </a:r>
          </a:p>
        </p:txBody>
      </p:sp>
      <p:pic>
        <p:nvPicPr>
          <p:cNvPr id="5" name="Picture 4">
            <a:extLst>
              <a:ext uri="{FF2B5EF4-FFF2-40B4-BE49-F238E27FC236}">
                <a16:creationId xmlns:a16="http://schemas.microsoft.com/office/drawing/2014/main" id="{47C28364-6C02-2E4E-98BB-B029FC5B217A}"/>
              </a:ext>
            </a:extLst>
          </p:cNvPr>
          <p:cNvPicPr>
            <a:picLocks noChangeAspect="1"/>
          </p:cNvPicPr>
          <p:nvPr/>
        </p:nvPicPr>
        <p:blipFill>
          <a:blip r:embed="rId5"/>
          <a:stretch>
            <a:fillRect/>
          </a:stretch>
        </p:blipFill>
        <p:spPr>
          <a:xfrm>
            <a:off x="6150453" y="6102956"/>
            <a:ext cx="2781913" cy="313857"/>
          </a:xfrm>
          <a:prstGeom prst="rect">
            <a:avLst/>
          </a:prstGeom>
        </p:spPr>
      </p:pic>
    </p:spTree>
    <p:extLst>
      <p:ext uri="{BB962C8B-B14F-4D97-AF65-F5344CB8AC3E}">
        <p14:creationId xmlns:p14="http://schemas.microsoft.com/office/powerpoint/2010/main" val="1490404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BA1F2A-136A-184D-A9E0-BAF1FB497BE7}"/>
              </a:ext>
            </a:extLst>
          </p:cNvPr>
          <p:cNvPicPr>
            <a:picLocks noChangeAspect="1"/>
          </p:cNvPicPr>
          <p:nvPr/>
        </p:nvPicPr>
        <p:blipFill>
          <a:blip r:embed="rId3"/>
          <a:stretch>
            <a:fillRect/>
          </a:stretch>
        </p:blipFill>
        <p:spPr>
          <a:xfrm>
            <a:off x="0" y="0"/>
            <a:ext cx="12179300" cy="6858000"/>
          </a:xfrm>
          <a:prstGeom prst="rect">
            <a:avLst/>
          </a:prstGeom>
        </p:spPr>
      </p:pic>
      <p:sp>
        <p:nvSpPr>
          <p:cNvPr id="9" name="Title 8">
            <a:extLst>
              <a:ext uri="{FF2B5EF4-FFF2-40B4-BE49-F238E27FC236}">
                <a16:creationId xmlns:a16="http://schemas.microsoft.com/office/drawing/2014/main" id="{D323B386-472D-A045-868F-166EEAB86034}"/>
              </a:ext>
            </a:extLst>
          </p:cNvPr>
          <p:cNvSpPr>
            <a:spLocks noGrp="1"/>
          </p:cNvSpPr>
          <p:nvPr>
            <p:ph type="title"/>
          </p:nvPr>
        </p:nvSpPr>
        <p:spPr>
          <a:xfrm>
            <a:off x="580294" y="494078"/>
            <a:ext cx="7321060" cy="1325563"/>
          </a:xfrm>
        </p:spPr>
        <p:txBody>
          <a:bodyPr>
            <a:normAutofit/>
          </a:bodyPr>
          <a:lstStyle/>
          <a:p>
            <a:r>
              <a:rPr lang="de-DE" sz="3600" dirty="0">
                <a:latin typeface="Avenir Next" panose="020B0503020202020204" pitchFamily="34" charset="0"/>
              </a:rPr>
              <a:t>WAS IST </a:t>
            </a:r>
            <a:r>
              <a:rPr lang="de-DE" sz="3600" b="1" dirty="0">
                <a:latin typeface="Avenir Next" panose="020B0503020202020204" pitchFamily="34" charset="0"/>
              </a:rPr>
              <a:t>SEELISCHE GEWALT</a:t>
            </a:r>
            <a:r>
              <a:rPr lang="de-DE" sz="3600" dirty="0">
                <a:latin typeface="Avenir Next" panose="020B0503020202020204" pitchFamily="34" charset="0"/>
              </a:rPr>
              <a:t>?</a:t>
            </a:r>
          </a:p>
        </p:txBody>
      </p:sp>
      <p:sp>
        <p:nvSpPr>
          <p:cNvPr id="10" name="Content Placeholder 9">
            <a:extLst>
              <a:ext uri="{FF2B5EF4-FFF2-40B4-BE49-F238E27FC236}">
                <a16:creationId xmlns:a16="http://schemas.microsoft.com/office/drawing/2014/main" id="{4EDBAB8B-C352-2E46-9443-C75AF9AD98C2}"/>
              </a:ext>
            </a:extLst>
          </p:cNvPr>
          <p:cNvSpPr>
            <a:spLocks noGrp="1"/>
          </p:cNvSpPr>
          <p:nvPr>
            <p:ph idx="1"/>
          </p:nvPr>
        </p:nvSpPr>
        <p:spPr>
          <a:xfrm>
            <a:off x="603740" y="1590675"/>
            <a:ext cx="5914291" cy="5079755"/>
          </a:xfrm>
        </p:spPr>
        <p:txBody>
          <a:bodyPr>
            <a:normAutofit fontScale="92500" lnSpcReduction="10000"/>
          </a:bodyPr>
          <a:lstStyle/>
          <a:p>
            <a:r>
              <a:rPr lang="de-DE" sz="2400" dirty="0"/>
              <a:t>Worte und/oder Handlungen, die …</a:t>
            </a:r>
          </a:p>
          <a:p>
            <a:pPr lvl="1"/>
            <a:r>
              <a:rPr lang="de-DE" sz="2000" b="1" dirty="0"/>
              <a:t>kontrollierend</a:t>
            </a:r>
            <a:r>
              <a:rPr lang="de-DE" sz="2000" dirty="0"/>
              <a:t>, abwertend, strafend oder manipulierend wirken.</a:t>
            </a:r>
          </a:p>
          <a:p>
            <a:pPr lvl="1"/>
            <a:r>
              <a:rPr lang="de-DE" sz="2000" b="1" dirty="0"/>
              <a:t>beleidigend</a:t>
            </a:r>
            <a:r>
              <a:rPr lang="de-DE" sz="2000" dirty="0"/>
              <a:t> sind und versuchen, andere einzuschüchtern, auszugrenzen und zu kontrollieren.</a:t>
            </a:r>
          </a:p>
          <a:p>
            <a:r>
              <a:rPr lang="de-DE" sz="2400" dirty="0"/>
              <a:t>Indirekte Methoden um Zwang auszuüben:</a:t>
            </a:r>
          </a:p>
          <a:p>
            <a:pPr lvl="1"/>
            <a:r>
              <a:rPr lang="de-DE" sz="2000" dirty="0"/>
              <a:t>Das </a:t>
            </a:r>
            <a:r>
              <a:rPr lang="de-DE" sz="2000" b="1" dirty="0"/>
              <a:t>Vorenthalten </a:t>
            </a:r>
            <a:r>
              <a:rPr lang="de-DE" sz="2000" dirty="0"/>
              <a:t>von Liebe, Kommunikation, Unterstützung oder Geld.</a:t>
            </a:r>
          </a:p>
          <a:p>
            <a:pPr lvl="1"/>
            <a:r>
              <a:rPr lang="de-DE" sz="2000" dirty="0"/>
              <a:t>Passiv-aggressives Benehmen ist </a:t>
            </a:r>
            <a:r>
              <a:rPr lang="de-DE" sz="2000" b="1" dirty="0"/>
              <a:t>versteckte Feindseligkeit</a:t>
            </a:r>
            <a:r>
              <a:rPr lang="de-DE" sz="2000" dirty="0"/>
              <a:t>.</a:t>
            </a:r>
          </a:p>
          <a:p>
            <a:r>
              <a:rPr lang="de-DE" sz="2400" dirty="0"/>
              <a:t>Direkte Methoden um Macht zu erhalten:</a:t>
            </a:r>
          </a:p>
          <a:p>
            <a:pPr lvl="1"/>
            <a:r>
              <a:rPr lang="de-DE" sz="2000" b="1" dirty="0"/>
              <a:t>Vorschreiben </a:t>
            </a:r>
            <a:r>
              <a:rPr lang="de-DE" sz="2000" dirty="0"/>
              <a:t>wohin man gehen, mit wem man sprechen darf, ausspionieren und verfolgen.</a:t>
            </a:r>
          </a:p>
          <a:p>
            <a:pPr lvl="1"/>
            <a:r>
              <a:rPr lang="de-DE" sz="2000" b="1" dirty="0"/>
              <a:t>Die Verletzung</a:t>
            </a:r>
            <a:r>
              <a:rPr lang="de-DE" sz="2000" dirty="0"/>
              <a:t> der Person, der Privatsphäre oder des Eigentums – das Überschreiten persönlicher Grenzen.</a:t>
            </a:r>
          </a:p>
        </p:txBody>
      </p:sp>
    </p:spTree>
    <p:extLst>
      <p:ext uri="{BB962C8B-B14F-4D97-AF65-F5344CB8AC3E}">
        <p14:creationId xmlns:p14="http://schemas.microsoft.com/office/powerpoint/2010/main" val="2972122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F3C03C-8EC1-8044-8B6B-0C245A96FDC6}"/>
              </a:ext>
            </a:extLst>
          </p:cNvPr>
          <p:cNvPicPr>
            <a:picLocks noChangeAspect="1"/>
          </p:cNvPicPr>
          <p:nvPr/>
        </p:nvPicPr>
        <p:blipFill>
          <a:blip r:embed="rId3"/>
          <a:stretch>
            <a:fillRect/>
          </a:stretch>
        </p:blipFill>
        <p:spPr>
          <a:xfrm>
            <a:off x="-257175" y="-371474"/>
            <a:ext cx="12449175" cy="7229474"/>
          </a:xfrm>
          <a:prstGeom prst="rect">
            <a:avLst/>
          </a:prstGeom>
        </p:spPr>
      </p:pic>
      <p:sp>
        <p:nvSpPr>
          <p:cNvPr id="2" name="Title 1">
            <a:extLst>
              <a:ext uri="{FF2B5EF4-FFF2-40B4-BE49-F238E27FC236}">
                <a16:creationId xmlns:a16="http://schemas.microsoft.com/office/drawing/2014/main" id="{C265B5D4-CEB5-5647-AE1A-CCFFFA7A8495}"/>
              </a:ext>
            </a:extLst>
          </p:cNvPr>
          <p:cNvSpPr>
            <a:spLocks noGrp="1"/>
          </p:cNvSpPr>
          <p:nvPr>
            <p:ph type="title"/>
          </p:nvPr>
        </p:nvSpPr>
        <p:spPr>
          <a:xfrm>
            <a:off x="293077" y="388571"/>
            <a:ext cx="11060723" cy="1325563"/>
          </a:xfrm>
        </p:spPr>
        <p:txBody>
          <a:bodyPr>
            <a:normAutofit/>
          </a:bodyPr>
          <a:lstStyle/>
          <a:p>
            <a:r>
              <a:rPr lang="de-DE" sz="3600" dirty="0">
                <a:latin typeface="Avenir Next" panose="020B0503020202020204" pitchFamily="34" charset="0"/>
              </a:rPr>
              <a:t>WIE </a:t>
            </a:r>
            <a:r>
              <a:rPr lang="de-DE" sz="3600" b="1" dirty="0">
                <a:latin typeface="Avenir Next" panose="020B0503020202020204" pitchFamily="34" charset="0"/>
              </a:rPr>
              <a:t>FÜHLT SICH </a:t>
            </a:r>
            <a:r>
              <a:rPr lang="de-DE" sz="3600" dirty="0">
                <a:latin typeface="Avenir Next" panose="020B0503020202020204" pitchFamily="34" charset="0"/>
              </a:rPr>
              <a:t>SEELISCHE GEWALT </a:t>
            </a:r>
            <a:r>
              <a:rPr lang="de-DE" sz="3600" b="1" dirty="0">
                <a:latin typeface="Avenir Next" panose="020B0503020202020204" pitchFamily="34" charset="0"/>
              </a:rPr>
              <a:t>AN?</a:t>
            </a:r>
          </a:p>
        </p:txBody>
      </p:sp>
      <p:sp>
        <p:nvSpPr>
          <p:cNvPr id="3" name="Content Placeholder 2">
            <a:extLst>
              <a:ext uri="{FF2B5EF4-FFF2-40B4-BE49-F238E27FC236}">
                <a16:creationId xmlns:a16="http://schemas.microsoft.com/office/drawing/2014/main" id="{75518D99-F3F0-5941-80ED-750272D14F7D}"/>
              </a:ext>
            </a:extLst>
          </p:cNvPr>
          <p:cNvSpPr>
            <a:spLocks noGrp="1"/>
          </p:cNvSpPr>
          <p:nvPr>
            <p:ph idx="1"/>
          </p:nvPr>
        </p:nvSpPr>
        <p:spPr>
          <a:xfrm>
            <a:off x="592017" y="1825625"/>
            <a:ext cx="6142158" cy="4351338"/>
          </a:xfrm>
        </p:spPr>
        <p:txBody>
          <a:bodyPr>
            <a:normAutofit/>
          </a:bodyPr>
          <a:lstStyle/>
          <a:p>
            <a:pPr marL="0" indent="0" algn="ctr">
              <a:buNone/>
            </a:pPr>
            <a:r>
              <a:rPr lang="de-DE" sz="2400" dirty="0"/>
              <a:t>Ein Mensch, dem seelische Gewalt angetan wurde, fühlt sich</a:t>
            </a:r>
          </a:p>
          <a:p>
            <a:pPr marL="0" indent="0" algn="ctr">
              <a:buNone/>
            </a:pPr>
            <a:r>
              <a:rPr lang="de-DE" sz="2400" b="1" i="1" dirty="0">
                <a:solidFill>
                  <a:srgbClr val="C00000"/>
                </a:solidFill>
              </a:rPr>
              <a:t>unbedeutend</a:t>
            </a:r>
            <a:r>
              <a:rPr lang="de-DE" sz="2400" b="1" i="1" dirty="0"/>
              <a:t> </a:t>
            </a:r>
            <a:r>
              <a:rPr lang="de-DE" sz="2400" dirty="0"/>
              <a:t>und</a:t>
            </a:r>
            <a:r>
              <a:rPr lang="de-DE" sz="2400" b="1" i="1" dirty="0"/>
              <a:t> </a:t>
            </a:r>
            <a:r>
              <a:rPr lang="de-DE" sz="2400" b="1" i="1" dirty="0">
                <a:solidFill>
                  <a:srgbClr val="C00000"/>
                </a:solidFill>
              </a:rPr>
              <a:t>unsichtbar</a:t>
            </a:r>
            <a:r>
              <a:rPr lang="de-DE" sz="2400" b="1" i="1" dirty="0"/>
              <a:t>,</a:t>
            </a:r>
            <a:r>
              <a:rPr lang="de-DE" sz="2400" b="1" i="1" dirty="0">
                <a:solidFill>
                  <a:srgbClr val="FF0000"/>
                </a:solidFill>
              </a:rPr>
              <a:t> </a:t>
            </a:r>
          </a:p>
          <a:p>
            <a:pPr marL="0" indent="0" algn="ctr">
              <a:buNone/>
            </a:pPr>
            <a:r>
              <a:rPr lang="de-DE" sz="2400" dirty="0"/>
              <a:t>was tiefere Narben hinterlässt</a:t>
            </a:r>
            <a:br>
              <a:rPr lang="de-DE" sz="2400" dirty="0"/>
            </a:br>
            <a:r>
              <a:rPr lang="de-DE" sz="2400" dirty="0"/>
              <a:t>als eine körperliche Verletzung.</a:t>
            </a:r>
          </a:p>
          <a:p>
            <a:pPr marL="0" indent="0" algn="ctr">
              <a:buNone/>
            </a:pPr>
            <a:endParaRPr lang="de-DE" sz="2400" dirty="0"/>
          </a:p>
          <a:p>
            <a:pPr lvl="1"/>
            <a:r>
              <a:rPr lang="de-DE" dirty="0"/>
              <a:t>Körperliche Gewalt: „Du bist es </a:t>
            </a:r>
            <a:r>
              <a:rPr lang="de-DE" b="1" dirty="0"/>
              <a:t>nicht wert</a:t>
            </a:r>
            <a:r>
              <a:rPr lang="de-DE" dirty="0"/>
              <a:t>.“ </a:t>
            </a:r>
            <a:r>
              <a:rPr lang="de-DE" i="1" dirty="0"/>
              <a:t>(unbedeutend)</a:t>
            </a:r>
          </a:p>
          <a:p>
            <a:pPr lvl="1"/>
            <a:r>
              <a:rPr lang="de-DE" dirty="0"/>
              <a:t>Seelischer Missbrauch: „Du </a:t>
            </a:r>
            <a:r>
              <a:rPr lang="de-DE" b="1" dirty="0"/>
              <a:t>existierst nicht</a:t>
            </a:r>
            <a:r>
              <a:rPr lang="de-DE" dirty="0"/>
              <a:t>.“ </a:t>
            </a:r>
            <a:r>
              <a:rPr lang="de-DE" i="1" dirty="0"/>
              <a:t>(unsichtbar)</a:t>
            </a:r>
          </a:p>
        </p:txBody>
      </p:sp>
    </p:spTree>
    <p:extLst>
      <p:ext uri="{BB962C8B-B14F-4D97-AF65-F5344CB8AC3E}">
        <p14:creationId xmlns:p14="http://schemas.microsoft.com/office/powerpoint/2010/main" val="2052569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E994C1-A9DD-4846-B08F-BA7FF6DCF55F}"/>
              </a:ext>
            </a:extLst>
          </p:cNvPr>
          <p:cNvPicPr>
            <a:picLocks noChangeAspect="1"/>
          </p:cNvPicPr>
          <p:nvPr/>
        </p:nvPicPr>
        <p:blipFill>
          <a:blip r:embed="rId3"/>
          <a:stretch>
            <a:fillRect/>
          </a:stretch>
        </p:blipFill>
        <p:spPr>
          <a:xfrm>
            <a:off x="-128588" y="-281354"/>
            <a:ext cx="12429340" cy="7310804"/>
          </a:xfrm>
          <a:prstGeom prst="rect">
            <a:avLst/>
          </a:prstGeom>
        </p:spPr>
      </p:pic>
      <p:sp>
        <p:nvSpPr>
          <p:cNvPr id="2" name="Title 1">
            <a:extLst>
              <a:ext uri="{FF2B5EF4-FFF2-40B4-BE49-F238E27FC236}">
                <a16:creationId xmlns:a16="http://schemas.microsoft.com/office/drawing/2014/main" id="{682267EC-0185-7341-B22D-1965E0539C01}"/>
              </a:ext>
            </a:extLst>
          </p:cNvPr>
          <p:cNvSpPr>
            <a:spLocks noGrp="1"/>
          </p:cNvSpPr>
          <p:nvPr>
            <p:ph type="title"/>
          </p:nvPr>
        </p:nvSpPr>
        <p:spPr>
          <a:xfrm>
            <a:off x="-70188" y="365125"/>
            <a:ext cx="8669215" cy="1325563"/>
          </a:xfrm>
        </p:spPr>
        <p:txBody>
          <a:bodyPr>
            <a:normAutofit/>
          </a:bodyPr>
          <a:lstStyle/>
          <a:p>
            <a:pPr algn="ctr"/>
            <a:r>
              <a:rPr lang="de-DE" sz="3600" dirty="0">
                <a:latin typeface="Avenir Next" panose="020B0503020202020204" pitchFamily="34" charset="0"/>
              </a:rPr>
              <a:t>WAS IST </a:t>
            </a:r>
            <a:r>
              <a:rPr lang="de-DE" sz="3600" b="1" dirty="0">
                <a:latin typeface="Avenir Next" panose="020B0503020202020204" pitchFamily="34" charset="0"/>
              </a:rPr>
              <a:t>SEELISCHER MISSBRAUCH?</a:t>
            </a:r>
          </a:p>
        </p:txBody>
      </p:sp>
      <p:sp>
        <p:nvSpPr>
          <p:cNvPr id="3" name="Content Placeholder 2">
            <a:extLst>
              <a:ext uri="{FF2B5EF4-FFF2-40B4-BE49-F238E27FC236}">
                <a16:creationId xmlns:a16="http://schemas.microsoft.com/office/drawing/2014/main" id="{23CA1B76-8FD2-5444-8042-FFA9D1D020F6}"/>
              </a:ext>
            </a:extLst>
          </p:cNvPr>
          <p:cNvSpPr>
            <a:spLocks noGrp="1"/>
          </p:cNvSpPr>
          <p:nvPr>
            <p:ph idx="1"/>
          </p:nvPr>
        </p:nvSpPr>
        <p:spPr>
          <a:xfrm>
            <a:off x="803476" y="1721452"/>
            <a:ext cx="5778299" cy="4351338"/>
          </a:xfrm>
        </p:spPr>
        <p:txBody>
          <a:bodyPr>
            <a:normAutofit lnSpcReduction="10000"/>
          </a:bodyPr>
          <a:lstStyle/>
          <a:p>
            <a:r>
              <a:rPr lang="de-DE" b="1" dirty="0">
                <a:solidFill>
                  <a:srgbClr val="C00000"/>
                </a:solidFill>
              </a:rPr>
              <a:t>KEIN </a:t>
            </a:r>
            <a:r>
              <a:rPr lang="de-DE" dirty="0"/>
              <a:t>SEELISCHER MISSBRAUCH IST</a:t>
            </a:r>
            <a:r>
              <a:rPr lang="de-DE" b="1" dirty="0">
                <a:solidFill>
                  <a:srgbClr val="C00000"/>
                </a:solidFill>
              </a:rPr>
              <a:t> </a:t>
            </a:r>
          </a:p>
          <a:p>
            <a:pPr marL="457200" lvl="1" indent="0">
              <a:buNone/>
            </a:pPr>
            <a:r>
              <a:rPr lang="de-DE" sz="2800" dirty="0"/>
              <a:t>der normale Streit zwischen zwei Menschen. Jeder muss seine </a:t>
            </a:r>
            <a:r>
              <a:rPr lang="de-DE" sz="2800" b="1" dirty="0"/>
              <a:t>eigene Meinung </a:t>
            </a:r>
            <a:r>
              <a:rPr lang="de-DE" sz="2800" dirty="0"/>
              <a:t>haben und sie </a:t>
            </a:r>
            <a:r>
              <a:rPr lang="de-DE" sz="2800" b="1" dirty="0"/>
              <a:t>ausdrücken dürfen.</a:t>
            </a:r>
            <a:endParaRPr lang="de-DE" sz="2800" dirty="0"/>
          </a:p>
          <a:p>
            <a:endParaRPr lang="de-DE" dirty="0"/>
          </a:p>
          <a:p>
            <a:r>
              <a:rPr lang="de-DE" b="1" dirty="0">
                <a:solidFill>
                  <a:srgbClr val="C00000"/>
                </a:solidFill>
              </a:rPr>
              <a:t>SEELISCHER MISSBRAUCH </a:t>
            </a:r>
            <a:r>
              <a:rPr lang="de-DE" dirty="0"/>
              <a:t>IST</a:t>
            </a:r>
          </a:p>
          <a:p>
            <a:pPr marL="457200" lvl="1" indent="0">
              <a:buNone/>
            </a:pPr>
            <a:r>
              <a:rPr lang="de-DE" sz="2800" dirty="0"/>
              <a:t>eine Verhaltensweise, die absichtlich eingesetzt wird, um </a:t>
            </a:r>
            <a:r>
              <a:rPr lang="de-DE" sz="2800" b="1" dirty="0"/>
              <a:t>Macht auszuüben</a:t>
            </a:r>
            <a:r>
              <a:rPr lang="de-DE" sz="2800" dirty="0"/>
              <a:t> und den Partner zu </a:t>
            </a:r>
            <a:r>
              <a:rPr lang="de-DE" sz="2800" b="1" dirty="0"/>
              <a:t>kontrollieren</a:t>
            </a:r>
            <a:r>
              <a:rPr lang="de-DE" sz="2800" dirty="0"/>
              <a:t>.</a:t>
            </a:r>
          </a:p>
        </p:txBody>
      </p:sp>
    </p:spTree>
    <p:extLst>
      <p:ext uri="{BB962C8B-B14F-4D97-AF65-F5344CB8AC3E}">
        <p14:creationId xmlns:p14="http://schemas.microsoft.com/office/powerpoint/2010/main" val="3483250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B7350-B6FD-A448-B4B8-F17A5C3F8C16}"/>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9B40A894-A07A-D64D-A001-6BC7A5E89A2E}"/>
              </a:ext>
            </a:extLst>
          </p:cNvPr>
          <p:cNvSpPr>
            <a:spLocks noGrp="1"/>
          </p:cNvSpPr>
          <p:nvPr>
            <p:ph type="title"/>
          </p:nvPr>
        </p:nvSpPr>
        <p:spPr>
          <a:xfrm>
            <a:off x="2511706" y="1"/>
            <a:ext cx="7638328" cy="2188402"/>
          </a:xfrm>
        </p:spPr>
        <p:txBody>
          <a:bodyPr>
            <a:normAutofit/>
          </a:bodyPr>
          <a:lstStyle/>
          <a:p>
            <a:pPr algn="ctr"/>
            <a:r>
              <a:rPr lang="de-DE" sz="3600" b="1" dirty="0">
                <a:latin typeface="Avenir Next" panose="020B0503020202020204" pitchFamily="34" charset="0"/>
              </a:rPr>
              <a:t>ANZEICHEN</a:t>
            </a:r>
            <a:r>
              <a:rPr lang="de-DE" sz="3600" dirty="0">
                <a:latin typeface="Avenir Next" panose="020B0503020202020204" pitchFamily="34" charset="0"/>
              </a:rPr>
              <a:t> VON </a:t>
            </a:r>
            <a:br>
              <a:rPr lang="de-DE" sz="3600" dirty="0">
                <a:latin typeface="Avenir Next" panose="020B0503020202020204" pitchFamily="34" charset="0"/>
              </a:rPr>
            </a:br>
            <a:r>
              <a:rPr lang="de-DE" sz="3600" dirty="0">
                <a:latin typeface="Avenir Next" panose="020B0503020202020204" pitchFamily="34" charset="0"/>
              </a:rPr>
              <a:t>SEELISCHEM MISSBRAUCH</a:t>
            </a:r>
          </a:p>
        </p:txBody>
      </p:sp>
      <p:sp>
        <p:nvSpPr>
          <p:cNvPr id="3" name="Content Placeholder 2">
            <a:extLst>
              <a:ext uri="{FF2B5EF4-FFF2-40B4-BE49-F238E27FC236}">
                <a16:creationId xmlns:a16="http://schemas.microsoft.com/office/drawing/2014/main" id="{E8E3D4F9-65CB-EB48-AF34-46783ECC0879}"/>
              </a:ext>
            </a:extLst>
          </p:cNvPr>
          <p:cNvSpPr>
            <a:spLocks noGrp="1"/>
          </p:cNvSpPr>
          <p:nvPr>
            <p:ph idx="1"/>
          </p:nvPr>
        </p:nvSpPr>
        <p:spPr>
          <a:xfrm>
            <a:off x="1509531" y="2300187"/>
            <a:ext cx="8653041" cy="4351338"/>
          </a:xfrm>
        </p:spPr>
        <p:txBody>
          <a:bodyPr>
            <a:normAutofit/>
          </a:bodyPr>
          <a:lstStyle/>
          <a:p>
            <a:r>
              <a:rPr lang="de-DE" sz="2000" b="1" dirty="0">
                <a:solidFill>
                  <a:srgbClr val="C00000"/>
                </a:solidFill>
              </a:rPr>
              <a:t>MÖGLICHE KÖRPERLICHE ANZEICHEN BEIM OPFER:</a:t>
            </a:r>
          </a:p>
          <a:p>
            <a:pPr lvl="1"/>
            <a:r>
              <a:rPr lang="de-DE" dirty="0"/>
              <a:t>Zusammengebissene Zähne</a:t>
            </a:r>
          </a:p>
          <a:p>
            <a:pPr lvl="1"/>
            <a:r>
              <a:rPr lang="de-DE" dirty="0"/>
              <a:t>Verstärktes Herzklopfen</a:t>
            </a:r>
          </a:p>
          <a:p>
            <a:pPr lvl="1"/>
            <a:r>
              <a:rPr lang="de-DE" dirty="0"/>
              <a:t>Das Gefühl, dass ein „normales Gespräch“ in Wirklichkeit </a:t>
            </a:r>
            <a:br>
              <a:rPr lang="de-DE" dirty="0"/>
            </a:br>
            <a:r>
              <a:rPr lang="de-DE" dirty="0"/>
              <a:t>ein persönlicher Angriff ist</a:t>
            </a:r>
          </a:p>
          <a:p>
            <a:pPr marL="457200" lvl="1" indent="0">
              <a:buNone/>
            </a:pPr>
            <a:endParaRPr lang="de-DE" dirty="0"/>
          </a:p>
          <a:p>
            <a:r>
              <a:rPr lang="de-DE" sz="2000" b="1" dirty="0">
                <a:solidFill>
                  <a:srgbClr val="C00000"/>
                </a:solidFill>
              </a:rPr>
              <a:t>VERHALTENSWEISEN, DIE TYPISCH FÜR EIN OPFER SIND:</a:t>
            </a:r>
          </a:p>
          <a:p>
            <a:pPr lvl="1"/>
            <a:r>
              <a:rPr lang="de-DE" dirty="0"/>
              <a:t>Ständige Entschuldigungen für das Verhalten des Partners </a:t>
            </a:r>
            <a:r>
              <a:rPr lang="de-DE" b="1" dirty="0"/>
              <a:t>(unberechtigte Entschuldigungen)</a:t>
            </a:r>
            <a:endParaRPr lang="de-DE" dirty="0"/>
          </a:p>
          <a:p>
            <a:pPr lvl="1"/>
            <a:r>
              <a:rPr lang="de-DE" dirty="0"/>
              <a:t>Das beständige Bedürfnis, sich oder Umstände ändern zu müssen, um Ansprüchen zu genügen </a:t>
            </a:r>
            <a:r>
              <a:rPr lang="de-DE" b="1" dirty="0"/>
              <a:t>(Selbstbeschuldigungen)</a:t>
            </a:r>
            <a:endParaRPr lang="de-DE" dirty="0"/>
          </a:p>
          <a:p>
            <a:pPr lvl="1"/>
            <a:endParaRPr lang="de-DE" dirty="0"/>
          </a:p>
          <a:p>
            <a:endParaRPr lang="de-DE" dirty="0"/>
          </a:p>
        </p:txBody>
      </p:sp>
    </p:spTree>
    <p:extLst>
      <p:ext uri="{BB962C8B-B14F-4D97-AF65-F5344CB8AC3E}">
        <p14:creationId xmlns:p14="http://schemas.microsoft.com/office/powerpoint/2010/main" val="212983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14F075-0B5C-2449-8292-30DAA1A2CE37}"/>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07529BE6-80C0-E64F-8DC5-0C54974DB11D}"/>
              </a:ext>
            </a:extLst>
          </p:cNvPr>
          <p:cNvSpPr>
            <a:spLocks noGrp="1"/>
          </p:cNvSpPr>
          <p:nvPr>
            <p:ph type="title"/>
          </p:nvPr>
        </p:nvSpPr>
        <p:spPr>
          <a:xfrm>
            <a:off x="1891494" y="1"/>
            <a:ext cx="9001793" cy="2047460"/>
          </a:xfrm>
        </p:spPr>
        <p:txBody>
          <a:bodyPr>
            <a:normAutofit/>
          </a:bodyPr>
          <a:lstStyle/>
          <a:p>
            <a:pPr algn="ctr"/>
            <a:r>
              <a:rPr lang="de-DE" sz="3600" dirty="0">
                <a:latin typeface="Avenir Next" panose="020B0503020202020204" pitchFamily="34" charset="0"/>
              </a:rPr>
              <a:t>EIN </a:t>
            </a:r>
            <a:r>
              <a:rPr lang="de-DE" sz="3600" b="1" dirty="0">
                <a:latin typeface="Avenir Next" panose="020B0503020202020204" pitchFamily="34" charset="0"/>
              </a:rPr>
              <a:t>SELBSTTEST </a:t>
            </a:r>
          </a:p>
        </p:txBody>
      </p:sp>
      <p:sp>
        <p:nvSpPr>
          <p:cNvPr id="3" name="Content Placeholder 2">
            <a:extLst>
              <a:ext uri="{FF2B5EF4-FFF2-40B4-BE49-F238E27FC236}">
                <a16:creationId xmlns:a16="http://schemas.microsoft.com/office/drawing/2014/main" id="{2C3FB45E-FFF7-9F4F-9034-57E245A0FE14}"/>
              </a:ext>
            </a:extLst>
          </p:cNvPr>
          <p:cNvSpPr>
            <a:spLocks noGrp="1"/>
          </p:cNvSpPr>
          <p:nvPr>
            <p:ph idx="1"/>
          </p:nvPr>
        </p:nvSpPr>
        <p:spPr>
          <a:xfrm>
            <a:off x="381000" y="2676524"/>
            <a:ext cx="9341734" cy="3768185"/>
          </a:xfrm>
        </p:spPr>
        <p:txBody>
          <a:bodyPr>
            <a:normAutofit lnSpcReduction="10000"/>
          </a:bodyPr>
          <a:lstStyle/>
          <a:p>
            <a:r>
              <a:rPr lang="de-DE" sz="2400" dirty="0"/>
              <a:t>Er/Sie will wissen, </a:t>
            </a:r>
            <a:r>
              <a:rPr lang="de-DE" sz="2400" b="1" dirty="0"/>
              <a:t>was du zu jeder Zeit tust </a:t>
            </a:r>
            <a:r>
              <a:rPr lang="de-DE" sz="2400" dirty="0"/>
              <a:t>und will immer in Kontakt mit dir sein.</a:t>
            </a:r>
          </a:p>
          <a:p>
            <a:r>
              <a:rPr lang="de-DE" sz="2400" dirty="0"/>
              <a:t>Er/Sie will die </a:t>
            </a:r>
            <a:r>
              <a:rPr lang="de-DE" sz="2400" b="1" dirty="0"/>
              <a:t>Passwörter</a:t>
            </a:r>
            <a:r>
              <a:rPr lang="de-DE" sz="2400" dirty="0"/>
              <a:t> für dein Telefon, dein E-Mail-Konto und deine sozialen Medien erfahren.</a:t>
            </a:r>
          </a:p>
          <a:p>
            <a:r>
              <a:rPr lang="de-DE" sz="2400" dirty="0"/>
              <a:t>Er/Sie benimmt sich </a:t>
            </a:r>
            <a:r>
              <a:rPr lang="de-DE" sz="2400" b="1" dirty="0"/>
              <a:t>sehr eifersüchtig </a:t>
            </a:r>
            <a:r>
              <a:rPr lang="de-DE" sz="2400" dirty="0"/>
              <a:t>und beschuldigt dich häufig der Untreue.</a:t>
            </a:r>
          </a:p>
          <a:p>
            <a:r>
              <a:rPr lang="de-DE" sz="2400" dirty="0"/>
              <a:t>Er/Sie </a:t>
            </a:r>
            <a:r>
              <a:rPr lang="de-DE" sz="2400" b="1" dirty="0"/>
              <a:t>hält dich davon ab, </a:t>
            </a:r>
            <a:r>
              <a:rPr lang="de-DE" sz="2400" dirty="0"/>
              <a:t>deine Freunde oder Familienmitglieder zu treffen.</a:t>
            </a:r>
          </a:p>
          <a:p>
            <a:r>
              <a:rPr lang="de-DE" sz="2400" dirty="0"/>
              <a:t>Er/Sie will dich von der </a:t>
            </a:r>
            <a:r>
              <a:rPr lang="de-DE" sz="2400" b="1" dirty="0"/>
              <a:t>Arbeit </a:t>
            </a:r>
            <a:r>
              <a:rPr lang="de-DE" sz="2400" dirty="0"/>
              <a:t>oder dem </a:t>
            </a:r>
            <a:r>
              <a:rPr lang="de-DE" sz="2400" b="1" dirty="0"/>
              <a:t>Schulbesuch abbringen. </a:t>
            </a:r>
          </a:p>
          <a:p>
            <a:r>
              <a:rPr lang="de-DE" sz="2400" dirty="0"/>
              <a:t>Er/Sie drückt seinen/ihren </a:t>
            </a:r>
            <a:r>
              <a:rPr lang="de-DE" sz="2400" b="1" dirty="0"/>
              <a:t>Zorn </a:t>
            </a:r>
            <a:r>
              <a:rPr lang="de-DE" sz="2400" dirty="0"/>
              <a:t>auf eine Weise aus, die dir Angst macht.</a:t>
            </a:r>
          </a:p>
        </p:txBody>
      </p:sp>
      <p:sp>
        <p:nvSpPr>
          <p:cNvPr id="4" name="TextBox 3">
            <a:extLst>
              <a:ext uri="{FF2B5EF4-FFF2-40B4-BE49-F238E27FC236}">
                <a16:creationId xmlns:a16="http://schemas.microsoft.com/office/drawing/2014/main" id="{B18A953B-8802-E142-BA6F-8EE43CDE748D}"/>
              </a:ext>
            </a:extLst>
          </p:cNvPr>
          <p:cNvSpPr txBox="1"/>
          <p:nvPr/>
        </p:nvSpPr>
        <p:spPr>
          <a:xfrm>
            <a:off x="1023396" y="1927287"/>
            <a:ext cx="9865217" cy="400110"/>
          </a:xfrm>
          <a:prstGeom prst="rect">
            <a:avLst/>
          </a:prstGeom>
          <a:noFill/>
        </p:spPr>
        <p:txBody>
          <a:bodyPr wrap="square" rtlCol="0">
            <a:spAutoFit/>
          </a:bodyPr>
          <a:lstStyle/>
          <a:p>
            <a:r>
              <a:rPr lang="de-DE" sz="2000" b="1" dirty="0">
                <a:solidFill>
                  <a:srgbClr val="C00000"/>
                </a:solidFill>
              </a:rPr>
              <a:t>VERHÄLT SICH DEIN PARTNER (ODER JEMAND ANDERER) AUF DIESE WEISE?</a:t>
            </a:r>
          </a:p>
        </p:txBody>
      </p:sp>
    </p:spTree>
    <p:extLst>
      <p:ext uri="{BB962C8B-B14F-4D97-AF65-F5344CB8AC3E}">
        <p14:creationId xmlns:p14="http://schemas.microsoft.com/office/powerpoint/2010/main" val="3254897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E8947-F1DE-3B47-80AB-3A818F81CEB0}"/>
              </a:ext>
            </a:extLst>
          </p:cNvPr>
          <p:cNvPicPr>
            <a:picLocks noChangeAspect="1"/>
          </p:cNvPicPr>
          <p:nvPr/>
        </p:nvPicPr>
        <p:blipFill>
          <a:blip r:embed="rId3"/>
          <a:stretch>
            <a:fillRect/>
          </a:stretch>
        </p:blipFill>
        <p:spPr>
          <a:xfrm>
            <a:off x="0" y="0"/>
            <a:ext cx="12179300" cy="6858000"/>
          </a:xfrm>
          <a:prstGeom prst="rect">
            <a:avLst/>
          </a:prstGeom>
        </p:spPr>
      </p:pic>
      <p:sp>
        <p:nvSpPr>
          <p:cNvPr id="3" name="Content Placeholder 2">
            <a:extLst>
              <a:ext uri="{FF2B5EF4-FFF2-40B4-BE49-F238E27FC236}">
                <a16:creationId xmlns:a16="http://schemas.microsoft.com/office/drawing/2014/main" id="{41D9BE51-8CE4-6E4E-9A62-E05CC3AE489C}"/>
              </a:ext>
            </a:extLst>
          </p:cNvPr>
          <p:cNvSpPr>
            <a:spLocks noGrp="1"/>
          </p:cNvSpPr>
          <p:nvPr>
            <p:ph idx="1"/>
          </p:nvPr>
        </p:nvSpPr>
        <p:spPr>
          <a:xfrm>
            <a:off x="361950" y="2037314"/>
            <a:ext cx="9812196" cy="4820685"/>
          </a:xfrm>
        </p:spPr>
        <p:txBody>
          <a:bodyPr>
            <a:normAutofit/>
          </a:bodyPr>
          <a:lstStyle/>
          <a:p>
            <a:r>
              <a:rPr lang="de-DE" sz="2400" dirty="0"/>
              <a:t>Er/Sie kontrolliert deine </a:t>
            </a:r>
            <a:r>
              <a:rPr lang="de-DE" sz="2400" b="1" dirty="0"/>
              <a:t>Finanzen </a:t>
            </a:r>
            <a:r>
              <a:rPr lang="de-DE" sz="2400" dirty="0"/>
              <a:t>und wie du dein Geld ausgeben darfst.</a:t>
            </a:r>
          </a:p>
          <a:p>
            <a:r>
              <a:rPr lang="de-DE" sz="2400" dirty="0"/>
              <a:t>Er/Sie lässt dich nicht zum </a:t>
            </a:r>
            <a:r>
              <a:rPr lang="de-DE" sz="2400" b="1" dirty="0"/>
              <a:t>Arzt </a:t>
            </a:r>
            <a:r>
              <a:rPr lang="de-DE" sz="2400" dirty="0"/>
              <a:t>gehen.</a:t>
            </a:r>
            <a:endParaRPr lang="de-DE" sz="2400" b="1" dirty="0"/>
          </a:p>
          <a:p>
            <a:r>
              <a:rPr lang="de-DE" sz="2400" dirty="0"/>
              <a:t>Er/Sie </a:t>
            </a:r>
            <a:r>
              <a:rPr lang="de-DE" sz="2400" b="1" dirty="0"/>
              <a:t>demütigt </a:t>
            </a:r>
            <a:r>
              <a:rPr lang="de-DE" sz="2400" dirty="0"/>
              <a:t>dich vor anderen.</a:t>
            </a:r>
          </a:p>
          <a:p>
            <a:r>
              <a:rPr lang="de-DE" sz="2400" dirty="0"/>
              <a:t>Er/Sie </a:t>
            </a:r>
            <a:r>
              <a:rPr lang="de-DE" sz="2400" b="1" dirty="0"/>
              <a:t>beschimpft dich </a:t>
            </a:r>
            <a:r>
              <a:rPr lang="de-DE" sz="2400" dirty="0"/>
              <a:t>(„dumm“, „ekelhaft“, „wertlos“, „Hure“, fett“ …)</a:t>
            </a:r>
          </a:p>
          <a:p>
            <a:r>
              <a:rPr lang="de-DE" sz="2400" dirty="0"/>
              <a:t>Er/Sie </a:t>
            </a:r>
            <a:r>
              <a:rPr lang="de-DE" sz="2400" b="1" dirty="0"/>
              <a:t>droht, </a:t>
            </a:r>
            <a:r>
              <a:rPr lang="de-DE" sz="2400" dirty="0"/>
              <a:t>dich oder Lebewesen, die dir etwas bedeuten, zu </a:t>
            </a:r>
            <a:r>
              <a:rPr lang="de-DE" sz="2400" b="1" dirty="0"/>
              <a:t>verletzen.</a:t>
            </a:r>
          </a:p>
          <a:p>
            <a:r>
              <a:rPr lang="de-DE" sz="2400" dirty="0"/>
              <a:t>Er/Sie </a:t>
            </a:r>
            <a:r>
              <a:rPr lang="de-DE" sz="2400" b="1" dirty="0"/>
              <a:t>droht</a:t>
            </a:r>
            <a:r>
              <a:rPr lang="de-DE" sz="2400" dirty="0"/>
              <a:t> an, dich bei den Behörden </a:t>
            </a:r>
            <a:r>
              <a:rPr lang="de-DE" sz="2400" b="1" dirty="0"/>
              <a:t>anzuzeigen.</a:t>
            </a:r>
            <a:endParaRPr lang="de-DE" sz="2400" dirty="0"/>
          </a:p>
          <a:p>
            <a:r>
              <a:rPr lang="de-DE" sz="2400" dirty="0"/>
              <a:t>Er/Sie droht damit, </a:t>
            </a:r>
            <a:r>
              <a:rPr lang="de-DE" sz="2400" b="1" dirty="0"/>
              <a:t>sich selbst zu verletzen</a:t>
            </a:r>
            <a:r>
              <a:rPr lang="de-DE" sz="2400" dirty="0"/>
              <a:t>, wenn er/sie wütend ist.</a:t>
            </a:r>
          </a:p>
          <a:p>
            <a:r>
              <a:rPr lang="de-DE" sz="2400" dirty="0"/>
              <a:t>Er/Sie</a:t>
            </a:r>
            <a:r>
              <a:rPr lang="de-DE" sz="2400" b="1" dirty="0"/>
              <a:t> sagt Dinge wie </a:t>
            </a:r>
            <a:r>
              <a:rPr lang="de-DE" sz="2400" dirty="0"/>
              <a:t>„Wenn ich dich nicht haben kann, wird dich auch kein anderer bekommen.“</a:t>
            </a:r>
          </a:p>
          <a:p>
            <a:r>
              <a:rPr lang="de-DE" sz="2400" dirty="0"/>
              <a:t>Er/Sie </a:t>
            </a:r>
            <a:r>
              <a:rPr lang="de-DE" sz="2400" b="1" dirty="0"/>
              <a:t>trifft persönliche Entscheidungen für dich </a:t>
            </a:r>
            <a:r>
              <a:rPr lang="de-DE" sz="2400" dirty="0"/>
              <a:t>(Kleidung, Essen …).</a:t>
            </a:r>
          </a:p>
        </p:txBody>
      </p:sp>
      <p:sp>
        <p:nvSpPr>
          <p:cNvPr id="6" name="Title 1">
            <a:extLst>
              <a:ext uri="{FF2B5EF4-FFF2-40B4-BE49-F238E27FC236}">
                <a16:creationId xmlns:a16="http://schemas.microsoft.com/office/drawing/2014/main" id="{E9A5F05D-E608-4AA0-8F52-54B547118470}"/>
              </a:ext>
            </a:extLst>
          </p:cNvPr>
          <p:cNvSpPr>
            <a:spLocks noGrp="1"/>
          </p:cNvSpPr>
          <p:nvPr>
            <p:ph type="title"/>
          </p:nvPr>
        </p:nvSpPr>
        <p:spPr>
          <a:xfrm>
            <a:off x="1891494" y="1"/>
            <a:ext cx="9001793" cy="2047460"/>
          </a:xfrm>
        </p:spPr>
        <p:txBody>
          <a:bodyPr>
            <a:normAutofit/>
          </a:bodyPr>
          <a:lstStyle/>
          <a:p>
            <a:pPr algn="ctr"/>
            <a:r>
              <a:rPr lang="de-DE" sz="3600" dirty="0">
                <a:latin typeface="Avenir Next" panose="020B0503020202020204" pitchFamily="34" charset="0"/>
              </a:rPr>
              <a:t>EIN </a:t>
            </a:r>
            <a:r>
              <a:rPr lang="de-DE" sz="3600" b="1" dirty="0">
                <a:latin typeface="Avenir Next" panose="020B0503020202020204" pitchFamily="34" charset="0"/>
              </a:rPr>
              <a:t>SELBSTTEST</a:t>
            </a:r>
          </a:p>
        </p:txBody>
      </p:sp>
    </p:spTree>
    <p:extLst>
      <p:ext uri="{BB962C8B-B14F-4D97-AF65-F5344CB8AC3E}">
        <p14:creationId xmlns:p14="http://schemas.microsoft.com/office/powerpoint/2010/main" val="530357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B7AB02-4F51-F046-94A0-8DA113740E34}"/>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2279A29F-36B1-EC4D-835F-683F89044E85}"/>
              </a:ext>
            </a:extLst>
          </p:cNvPr>
          <p:cNvSpPr>
            <a:spLocks noGrp="1"/>
          </p:cNvSpPr>
          <p:nvPr>
            <p:ph type="title"/>
          </p:nvPr>
        </p:nvSpPr>
        <p:spPr>
          <a:xfrm>
            <a:off x="1011823" y="0"/>
            <a:ext cx="10250347" cy="1956909"/>
          </a:xfrm>
        </p:spPr>
        <p:txBody>
          <a:bodyPr>
            <a:normAutofit/>
          </a:bodyPr>
          <a:lstStyle/>
          <a:p>
            <a:pPr algn="ctr"/>
            <a:r>
              <a:rPr lang="de-DE" sz="3600" b="1" dirty="0">
                <a:latin typeface="Avenir Next" panose="020B0503020202020204" pitchFamily="34" charset="0"/>
              </a:rPr>
              <a:t>WIE REAGIERT MAN RICHTIG</a:t>
            </a:r>
            <a:br>
              <a:rPr lang="de-DE" sz="3600" dirty="0">
                <a:latin typeface="Avenir Next" panose="020B0503020202020204" pitchFamily="34" charset="0"/>
              </a:rPr>
            </a:br>
            <a:r>
              <a:rPr lang="de-DE" sz="3600" dirty="0">
                <a:latin typeface="Avenir Next" panose="020B0503020202020204" pitchFamily="34" charset="0"/>
              </a:rPr>
              <a:t>AUF SEELISCHE GEWALT?</a:t>
            </a:r>
          </a:p>
        </p:txBody>
      </p:sp>
      <p:sp>
        <p:nvSpPr>
          <p:cNvPr id="3" name="Content Placeholder 2">
            <a:extLst>
              <a:ext uri="{FF2B5EF4-FFF2-40B4-BE49-F238E27FC236}">
                <a16:creationId xmlns:a16="http://schemas.microsoft.com/office/drawing/2014/main" id="{28F00041-6711-C142-998C-0A65B76D06DA}"/>
              </a:ext>
            </a:extLst>
          </p:cNvPr>
          <p:cNvSpPr>
            <a:spLocks noGrp="1"/>
          </p:cNvSpPr>
          <p:nvPr>
            <p:ph idx="1"/>
          </p:nvPr>
        </p:nvSpPr>
        <p:spPr>
          <a:xfrm>
            <a:off x="933451" y="2520864"/>
            <a:ext cx="8505824" cy="3475200"/>
          </a:xfrm>
        </p:spPr>
        <p:txBody>
          <a:bodyPr>
            <a:normAutofit lnSpcReduction="10000"/>
          </a:bodyPr>
          <a:lstStyle/>
          <a:p>
            <a:pPr marL="514350" indent="-514350">
              <a:lnSpc>
                <a:spcPct val="100000"/>
              </a:lnSpc>
              <a:buFont typeface="+mj-lt"/>
              <a:buAutoNum type="arabicPeriod"/>
            </a:pPr>
            <a:r>
              <a:rPr lang="de-DE" b="1" dirty="0"/>
              <a:t>Erforsche die Taktiken </a:t>
            </a:r>
            <a:r>
              <a:rPr lang="de-DE" dirty="0"/>
              <a:t>der Täter und lerne, dich durchzusetzen.</a:t>
            </a:r>
          </a:p>
          <a:p>
            <a:pPr marL="514350" indent="-514350">
              <a:lnSpc>
                <a:spcPct val="100000"/>
              </a:lnSpc>
              <a:buFont typeface="+mj-lt"/>
              <a:buAutoNum type="arabicPeriod"/>
            </a:pPr>
            <a:r>
              <a:rPr lang="de-DE" b="1" dirty="0"/>
              <a:t>Setze gesunde Grenzen.</a:t>
            </a:r>
          </a:p>
          <a:p>
            <a:pPr marL="514350" indent="-514350">
              <a:lnSpc>
                <a:spcPct val="100000"/>
              </a:lnSpc>
              <a:buFont typeface="+mj-lt"/>
              <a:buAutoNum type="arabicPeriod"/>
            </a:pPr>
            <a:r>
              <a:rPr lang="de-DE" b="1" dirty="0"/>
              <a:t>Baue dein Selbstwertgefühl und deine Selbstachtung auf.</a:t>
            </a:r>
            <a:r>
              <a:rPr lang="de-DE" dirty="0"/>
              <a:t> „Ich habe dich schon immer geliebt. Deshalb habe ich dir meine Zuneigung so lange bewahrt. </a:t>
            </a:r>
            <a:br>
              <a:rPr lang="de-DE" dirty="0"/>
            </a:br>
            <a:r>
              <a:rPr lang="de-DE" dirty="0"/>
              <a:t>Ich will dich noch einmal errichten, so dass du neu aufgebaut dastehst …“ (Jeremia 31,3 NLB)</a:t>
            </a:r>
          </a:p>
        </p:txBody>
      </p:sp>
    </p:spTree>
    <p:extLst>
      <p:ext uri="{BB962C8B-B14F-4D97-AF65-F5344CB8AC3E}">
        <p14:creationId xmlns:p14="http://schemas.microsoft.com/office/powerpoint/2010/main" val="829907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E2D0-F95C-0642-A75A-4C4B0AF20173}"/>
              </a:ext>
            </a:extLst>
          </p:cNvPr>
          <p:cNvSpPr>
            <a:spLocks noGrp="1"/>
          </p:cNvSpPr>
          <p:nvPr>
            <p:ph type="title"/>
          </p:nvPr>
        </p:nvSpPr>
        <p:spPr/>
        <p:txBody>
          <a:bodyPr/>
          <a:lstStyle/>
          <a:p>
            <a:endParaRPr lang="de-DE" dirty="0"/>
          </a:p>
        </p:txBody>
      </p:sp>
      <p:pic>
        <p:nvPicPr>
          <p:cNvPr id="4" name="Picture 3">
            <a:extLst>
              <a:ext uri="{FF2B5EF4-FFF2-40B4-BE49-F238E27FC236}">
                <a16:creationId xmlns:a16="http://schemas.microsoft.com/office/drawing/2014/main" id="{50DCC203-67FC-1641-9DDF-E4343BE9279C}"/>
              </a:ext>
            </a:extLst>
          </p:cNvPr>
          <p:cNvPicPr>
            <a:picLocks noChangeAspect="1"/>
          </p:cNvPicPr>
          <p:nvPr/>
        </p:nvPicPr>
        <p:blipFill>
          <a:blip r:embed="rId3"/>
          <a:stretch>
            <a:fillRect/>
          </a:stretch>
        </p:blipFill>
        <p:spPr>
          <a:xfrm>
            <a:off x="0" y="0"/>
            <a:ext cx="12179300" cy="6858000"/>
          </a:xfrm>
          <a:prstGeom prst="rect">
            <a:avLst/>
          </a:prstGeom>
        </p:spPr>
      </p:pic>
      <p:sp>
        <p:nvSpPr>
          <p:cNvPr id="5" name="Title 1">
            <a:extLst>
              <a:ext uri="{FF2B5EF4-FFF2-40B4-BE49-F238E27FC236}">
                <a16:creationId xmlns:a16="http://schemas.microsoft.com/office/drawing/2014/main" id="{490EA650-0994-3545-84A2-0DDBB951FA72}"/>
              </a:ext>
            </a:extLst>
          </p:cNvPr>
          <p:cNvSpPr txBox="1">
            <a:spLocks/>
          </p:cNvSpPr>
          <p:nvPr/>
        </p:nvSpPr>
        <p:spPr>
          <a:xfrm>
            <a:off x="1131743" y="0"/>
            <a:ext cx="10250347" cy="1926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latin typeface="Avenir Next" panose="020B0503020202020204" pitchFamily="34" charset="0"/>
              </a:rPr>
              <a:t>WIE REAGIERT MAN RICHTIG,</a:t>
            </a:r>
            <a:br>
              <a:rPr lang="de-DE" sz="3600" dirty="0">
                <a:latin typeface="Avenir Next" panose="020B0503020202020204" pitchFamily="34" charset="0"/>
              </a:rPr>
            </a:br>
            <a:r>
              <a:rPr lang="de-DE" sz="3600" dirty="0">
                <a:latin typeface="Avenir Next" panose="020B0503020202020204" pitchFamily="34" charset="0"/>
              </a:rPr>
              <a:t>WENN MAN SEELISCHE GEWALT ERLEBT?</a:t>
            </a:r>
          </a:p>
        </p:txBody>
      </p:sp>
      <p:sp>
        <p:nvSpPr>
          <p:cNvPr id="3" name="Content Placeholder 2">
            <a:extLst>
              <a:ext uri="{FF2B5EF4-FFF2-40B4-BE49-F238E27FC236}">
                <a16:creationId xmlns:a16="http://schemas.microsoft.com/office/drawing/2014/main" id="{C8B35620-09A1-FD43-B5E6-A4C4903FC021}"/>
              </a:ext>
            </a:extLst>
          </p:cNvPr>
          <p:cNvSpPr>
            <a:spLocks noGrp="1"/>
          </p:cNvSpPr>
          <p:nvPr>
            <p:ph idx="1"/>
          </p:nvPr>
        </p:nvSpPr>
        <p:spPr>
          <a:xfrm>
            <a:off x="971550" y="2710042"/>
            <a:ext cx="9416629" cy="2101800"/>
          </a:xfrm>
        </p:spPr>
        <p:txBody>
          <a:bodyPr/>
          <a:lstStyle/>
          <a:p>
            <a:pPr marL="514350" indent="-514350">
              <a:lnSpc>
                <a:spcPct val="100000"/>
              </a:lnSpc>
              <a:buFont typeface="+mj-lt"/>
              <a:buAutoNum type="arabicPeriod" startAt="4"/>
            </a:pPr>
            <a:r>
              <a:rPr lang="de-DE" b="1" dirty="0"/>
              <a:t>Suche sofort Hilfe bei einem fachkundigen Berater.</a:t>
            </a:r>
          </a:p>
          <a:p>
            <a:pPr marL="514350" indent="-514350">
              <a:lnSpc>
                <a:spcPct val="100000"/>
              </a:lnSpc>
              <a:buFont typeface="+mj-lt"/>
              <a:buAutoNum type="arabicPeriod" startAt="4"/>
            </a:pPr>
            <a:r>
              <a:rPr lang="de-DE" b="1" dirty="0"/>
              <a:t>Bitte Gott um Trost, Heilung und Weisheit.</a:t>
            </a:r>
            <a:r>
              <a:rPr lang="de-DE" dirty="0"/>
              <a:t> </a:t>
            </a:r>
            <a:endParaRPr lang="de-DE" b="1" dirty="0"/>
          </a:p>
          <a:p>
            <a:pPr marL="514350" indent="-514350">
              <a:lnSpc>
                <a:spcPct val="100000"/>
              </a:lnSpc>
              <a:buFont typeface="+mj-lt"/>
              <a:buAutoNum type="arabicPeriod" startAt="4"/>
            </a:pPr>
            <a:endParaRPr lang="de-DE" dirty="0"/>
          </a:p>
        </p:txBody>
      </p:sp>
    </p:spTree>
    <p:extLst>
      <p:ext uri="{BB962C8B-B14F-4D97-AF65-F5344CB8AC3E}">
        <p14:creationId xmlns:p14="http://schemas.microsoft.com/office/powerpoint/2010/main" val="1784982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B5FDB5-8002-D345-B878-CACDFABB2E4C}"/>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FFC60CC-C3C8-5849-AB1F-9423DBD284FA}"/>
              </a:ext>
            </a:extLst>
          </p:cNvPr>
          <p:cNvSpPr>
            <a:spLocks noGrp="1"/>
          </p:cNvSpPr>
          <p:nvPr>
            <p:ph type="title"/>
          </p:nvPr>
        </p:nvSpPr>
        <p:spPr>
          <a:xfrm>
            <a:off x="2187614" y="1001735"/>
            <a:ext cx="8009681" cy="1325563"/>
          </a:xfrm>
        </p:spPr>
        <p:txBody>
          <a:bodyPr>
            <a:normAutofit/>
          </a:bodyPr>
          <a:lstStyle/>
          <a:p>
            <a:pPr algn="ctr"/>
            <a:r>
              <a:rPr lang="en-US" sz="3600" b="1" dirty="0">
                <a:latin typeface="Avenir Next" panose="020B0503020202020204" pitchFamily="34" charset="0"/>
              </a:rPr>
              <a:t>SUCHE HEILUNG </a:t>
            </a:r>
            <a:r>
              <a:rPr lang="en-US" sz="3600" dirty="0">
                <a:latin typeface="Avenir Next" panose="020B0503020202020204" pitchFamily="34" charset="0"/>
              </a:rPr>
              <a:t>BEI GOTT</a:t>
            </a:r>
          </a:p>
        </p:txBody>
      </p:sp>
      <p:sp>
        <p:nvSpPr>
          <p:cNvPr id="3" name="Content Placeholder 2">
            <a:extLst>
              <a:ext uri="{FF2B5EF4-FFF2-40B4-BE49-F238E27FC236}">
                <a16:creationId xmlns:a16="http://schemas.microsoft.com/office/drawing/2014/main" id="{9968C4F0-E87E-5248-9878-9B5E9924F0D5}"/>
              </a:ext>
            </a:extLst>
          </p:cNvPr>
          <p:cNvSpPr>
            <a:spLocks noGrp="1"/>
          </p:cNvSpPr>
          <p:nvPr>
            <p:ph idx="1"/>
          </p:nvPr>
        </p:nvSpPr>
        <p:spPr>
          <a:xfrm>
            <a:off x="3106271" y="2323339"/>
            <a:ext cx="6750423" cy="4351338"/>
          </a:xfrm>
        </p:spPr>
        <p:txBody>
          <a:bodyPr/>
          <a:lstStyle/>
          <a:p>
            <a:pPr marL="0" indent="0" algn="ctr">
              <a:buNone/>
            </a:pPr>
            <a:r>
              <a:rPr lang="de-DE" i="1" dirty="0"/>
              <a:t>„Er sagt: ‚Ich kenne deine Tränen; </a:t>
            </a:r>
            <a:br>
              <a:rPr lang="de-DE" i="1" dirty="0"/>
            </a:br>
            <a:r>
              <a:rPr lang="de-DE" i="1" dirty="0"/>
              <a:t>ich habe auch geweint. </a:t>
            </a:r>
            <a:br>
              <a:rPr lang="de-DE" i="1" dirty="0"/>
            </a:br>
            <a:r>
              <a:rPr lang="de-DE" i="1" dirty="0"/>
              <a:t>Ich kenne das Leid, das zu schwer ist, </a:t>
            </a:r>
            <a:br>
              <a:rPr lang="de-DE" i="1" dirty="0"/>
            </a:br>
            <a:r>
              <a:rPr lang="de-DE" i="1" dirty="0"/>
              <a:t>um es einem Menschen anzuvertrauen. </a:t>
            </a:r>
            <a:br>
              <a:rPr lang="de-DE" i="1" dirty="0"/>
            </a:br>
            <a:r>
              <a:rPr lang="de-DE" i="1" dirty="0"/>
              <a:t>Denke nicht, du seist einsam und verlassen. </a:t>
            </a:r>
            <a:br>
              <a:rPr lang="de-DE" i="1" dirty="0"/>
            </a:br>
            <a:r>
              <a:rPr lang="de-DE" i="1" dirty="0"/>
              <a:t>Auch wenn dein Schmerz </a:t>
            </a:r>
            <a:br>
              <a:rPr lang="de-DE" i="1" dirty="0"/>
            </a:br>
            <a:r>
              <a:rPr lang="de-DE" i="1" dirty="0"/>
              <a:t>kein Herz der Welt berührt, </a:t>
            </a:r>
            <a:br>
              <a:rPr lang="de-DE" i="1" dirty="0"/>
            </a:br>
            <a:r>
              <a:rPr lang="de-DE" i="1" dirty="0"/>
              <a:t>schau auf mich und lebe!‘“ </a:t>
            </a:r>
          </a:p>
          <a:p>
            <a:pPr marL="0" indent="0" algn="ctr">
              <a:buNone/>
            </a:pPr>
            <a:r>
              <a:rPr lang="de-DE" sz="1800" dirty="0"/>
              <a:t>Ellen G. White, </a:t>
            </a:r>
            <a:r>
              <a:rPr lang="de-DE" sz="1800" i="1" dirty="0"/>
              <a:t>Der Sieg der Liebe</a:t>
            </a:r>
            <a:r>
              <a:rPr lang="de-DE" sz="1800" dirty="0"/>
              <a:t>, S. 466</a:t>
            </a:r>
          </a:p>
        </p:txBody>
      </p:sp>
    </p:spTree>
    <p:extLst>
      <p:ext uri="{BB962C8B-B14F-4D97-AF65-F5344CB8AC3E}">
        <p14:creationId xmlns:p14="http://schemas.microsoft.com/office/powerpoint/2010/main" val="3379982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721C1D-6C62-D441-8F26-612326AF6BDE}"/>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2870521" y="1001734"/>
            <a:ext cx="6400800" cy="1325563"/>
          </a:xfrm>
        </p:spPr>
        <p:txBody>
          <a:bodyPr>
            <a:normAutofit/>
          </a:bodyPr>
          <a:lstStyle/>
          <a:p>
            <a:pPr algn="ctr"/>
            <a:r>
              <a:rPr lang="de-DE" sz="3200" dirty="0">
                <a:latin typeface="Avenir Next" panose="020B0503020202020204" pitchFamily="34" charset="0"/>
              </a:rPr>
              <a:t>NEW LIVING TRANSLATION</a:t>
            </a:r>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838200" y="1848774"/>
            <a:ext cx="10515600" cy="4351338"/>
          </a:xfrm>
        </p:spPr>
        <p:txBody>
          <a:bodyPr>
            <a:normAutofit lnSpcReduction="10000"/>
          </a:bodyPr>
          <a:lstStyle/>
          <a:p>
            <a:pPr marL="0" indent="0" algn="ctr">
              <a:buNone/>
            </a:pPr>
            <a:endParaRPr lang="de-DE" dirty="0"/>
          </a:p>
          <a:p>
            <a:pPr marL="0" indent="0" algn="ctr">
              <a:buNone/>
            </a:pPr>
            <a:r>
              <a:rPr lang="de-DE" dirty="0"/>
              <a:t>„Verwende keine </a:t>
            </a:r>
            <a:r>
              <a:rPr lang="de-DE" i="1" dirty="0"/>
              <a:t>schlechte </a:t>
            </a:r>
          </a:p>
          <a:p>
            <a:pPr marL="0" indent="0" algn="ctr">
              <a:buNone/>
            </a:pPr>
            <a:r>
              <a:rPr lang="de-DE" i="1" dirty="0"/>
              <a:t>oder beleidigende Sprache.</a:t>
            </a:r>
            <a:endParaRPr lang="de-DE" dirty="0"/>
          </a:p>
          <a:p>
            <a:pPr marL="0" indent="0" algn="ctr">
              <a:buNone/>
            </a:pPr>
            <a:endParaRPr lang="de-DE" dirty="0"/>
          </a:p>
          <a:p>
            <a:pPr marL="0" indent="0" algn="ctr">
              <a:buNone/>
            </a:pPr>
            <a:r>
              <a:rPr lang="de-DE" dirty="0"/>
              <a:t>Lass alles, was du sagst,</a:t>
            </a:r>
          </a:p>
          <a:p>
            <a:pPr marL="0" indent="0" algn="ctr">
              <a:buNone/>
            </a:pPr>
            <a:r>
              <a:rPr lang="de-DE" b="1" dirty="0"/>
              <a:t>gut und hilfreich </a:t>
            </a:r>
            <a:r>
              <a:rPr lang="de-DE" dirty="0"/>
              <a:t>sein, </a:t>
            </a:r>
          </a:p>
          <a:p>
            <a:pPr marL="0" indent="0" algn="ctr">
              <a:buNone/>
            </a:pPr>
            <a:r>
              <a:rPr lang="de-DE" dirty="0"/>
              <a:t>damit deine Worte eine </a:t>
            </a:r>
            <a:r>
              <a:rPr lang="de-DE" b="1" dirty="0"/>
              <a:t>Ermutigung</a:t>
            </a:r>
          </a:p>
          <a:p>
            <a:pPr marL="0" indent="0" algn="ctr">
              <a:buNone/>
            </a:pPr>
            <a:r>
              <a:rPr lang="de-DE" dirty="0"/>
              <a:t>für alle sind, die sie hören.“</a:t>
            </a:r>
          </a:p>
          <a:p>
            <a:pPr marL="0" indent="0" algn="ctr">
              <a:buNone/>
            </a:pPr>
            <a:r>
              <a:rPr lang="de-DE" sz="1800" dirty="0"/>
              <a:t>Epheser 4,29 NLT</a:t>
            </a:r>
          </a:p>
        </p:txBody>
      </p:sp>
    </p:spTree>
    <p:extLst>
      <p:ext uri="{BB962C8B-B14F-4D97-AF65-F5344CB8AC3E}">
        <p14:creationId xmlns:p14="http://schemas.microsoft.com/office/powerpoint/2010/main" val="3159680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4C6F16-E7CF-604C-937E-C3307057C434}"/>
              </a:ext>
            </a:extLst>
          </p:cNvPr>
          <p:cNvPicPr>
            <a:picLocks noChangeAspect="1"/>
          </p:cNvPicPr>
          <p:nvPr/>
        </p:nvPicPr>
        <p:blipFill>
          <a:blip r:embed="rId3"/>
          <a:stretch>
            <a:fillRect/>
          </a:stretch>
        </p:blipFill>
        <p:spPr>
          <a:xfrm>
            <a:off x="-1" y="0"/>
            <a:ext cx="12280739" cy="6858000"/>
          </a:xfrm>
          <a:prstGeom prst="rect">
            <a:avLst/>
          </a:prstGeom>
        </p:spPr>
      </p:pic>
      <p:sp>
        <p:nvSpPr>
          <p:cNvPr id="3" name="Content Placeholder 2">
            <a:extLst>
              <a:ext uri="{FF2B5EF4-FFF2-40B4-BE49-F238E27FC236}">
                <a16:creationId xmlns:a16="http://schemas.microsoft.com/office/drawing/2014/main" id="{CE8BC0ED-E0D8-9944-882A-ED3E6E4DC020}"/>
              </a:ext>
            </a:extLst>
          </p:cNvPr>
          <p:cNvSpPr>
            <a:spLocks noGrp="1"/>
          </p:cNvSpPr>
          <p:nvPr>
            <p:ph idx="1"/>
          </p:nvPr>
        </p:nvSpPr>
        <p:spPr>
          <a:xfrm>
            <a:off x="2297721" y="1825625"/>
            <a:ext cx="9208477" cy="4351338"/>
          </a:xfrm>
        </p:spPr>
        <p:txBody>
          <a:bodyPr/>
          <a:lstStyle/>
          <a:p>
            <a:pPr marL="0" indent="0" algn="ctr">
              <a:buNone/>
            </a:pPr>
            <a:r>
              <a:rPr lang="de-DE" dirty="0"/>
              <a:t>„Verzichtet auf </a:t>
            </a:r>
            <a:r>
              <a:rPr lang="de-DE" i="1" dirty="0"/>
              <a:t>schlechtes Gerede</a:t>
            </a:r>
            <a:r>
              <a:rPr lang="de-DE" dirty="0"/>
              <a:t>. </a:t>
            </a:r>
          </a:p>
          <a:p>
            <a:pPr marL="0" indent="0" algn="ctr">
              <a:buNone/>
            </a:pPr>
            <a:endParaRPr lang="de-DE" dirty="0"/>
          </a:p>
          <a:p>
            <a:pPr marL="0" indent="0" algn="ctr">
              <a:buNone/>
            </a:pPr>
            <a:r>
              <a:rPr lang="de-DE" dirty="0"/>
              <a:t>Was ihr redet, soll für andere</a:t>
            </a:r>
            <a:br>
              <a:rPr lang="de-DE" dirty="0"/>
            </a:br>
            <a:r>
              <a:rPr lang="de-DE" b="1" dirty="0"/>
              <a:t>gut und aufbauend sein,</a:t>
            </a:r>
            <a:r>
              <a:rPr lang="de-DE" dirty="0"/>
              <a:t> </a:t>
            </a:r>
            <a:br>
              <a:rPr lang="de-DE" dirty="0"/>
            </a:br>
            <a:r>
              <a:rPr lang="de-DE" dirty="0"/>
              <a:t>damit sie im Glauben</a:t>
            </a:r>
            <a:br>
              <a:rPr lang="de-DE" dirty="0"/>
            </a:br>
            <a:r>
              <a:rPr lang="de-DE" b="1" dirty="0"/>
              <a:t>ermutigt werden.</a:t>
            </a:r>
            <a:r>
              <a:rPr lang="de-DE" dirty="0"/>
              <a:t>“</a:t>
            </a:r>
          </a:p>
          <a:p>
            <a:pPr marL="0" indent="0" algn="ctr">
              <a:buNone/>
            </a:pPr>
            <a:br>
              <a:rPr lang="de-DE" dirty="0"/>
            </a:br>
            <a:r>
              <a:rPr lang="de-DE" sz="1800" dirty="0"/>
              <a:t>(Epheser 4,29 NLB)</a:t>
            </a:r>
          </a:p>
        </p:txBody>
      </p:sp>
    </p:spTree>
    <p:extLst>
      <p:ext uri="{BB962C8B-B14F-4D97-AF65-F5344CB8AC3E}">
        <p14:creationId xmlns:p14="http://schemas.microsoft.com/office/powerpoint/2010/main" val="4042999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FB06B7-9F9E-8B4C-BC70-A7915A38D2EE}"/>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1817226" y="1036453"/>
            <a:ext cx="8714772" cy="1325563"/>
          </a:xfrm>
        </p:spPr>
        <p:txBody>
          <a:bodyPr>
            <a:normAutofit/>
          </a:bodyPr>
          <a:lstStyle/>
          <a:p>
            <a:pPr algn="ctr"/>
            <a:r>
              <a:rPr lang="de-DE" sz="3200" dirty="0">
                <a:latin typeface="Avenir Next" panose="020B0503020202020204" pitchFamily="34" charset="0"/>
              </a:rPr>
              <a:t>NEW INTERNATIONAL VERSION</a:t>
            </a:r>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p:txBody>
          <a:bodyPr>
            <a:normAutofit lnSpcReduction="10000"/>
          </a:bodyPr>
          <a:lstStyle/>
          <a:p>
            <a:pPr marL="0" indent="0" algn="ctr">
              <a:buNone/>
            </a:pPr>
            <a:endParaRPr lang="de-DE" dirty="0"/>
          </a:p>
          <a:p>
            <a:pPr marL="0" indent="0" algn="ctr">
              <a:buNone/>
            </a:pPr>
            <a:r>
              <a:rPr lang="de-DE" dirty="0"/>
              <a:t>„Lasst kein </a:t>
            </a:r>
            <a:r>
              <a:rPr lang="de-DE" i="1" dirty="0"/>
              <a:t>ungesundes Gerede</a:t>
            </a:r>
          </a:p>
          <a:p>
            <a:pPr marL="0" indent="0" algn="ctr">
              <a:buNone/>
            </a:pPr>
            <a:r>
              <a:rPr lang="de-DE" dirty="0"/>
              <a:t>aus eurem Mund kommen,</a:t>
            </a:r>
          </a:p>
          <a:p>
            <a:pPr marL="0" indent="0" algn="ctr">
              <a:buNone/>
            </a:pPr>
            <a:endParaRPr lang="de-DE" dirty="0"/>
          </a:p>
          <a:p>
            <a:pPr marL="0" indent="0" algn="ctr">
              <a:buNone/>
            </a:pPr>
            <a:r>
              <a:rPr lang="de-DE" dirty="0"/>
              <a:t>sondern nur das, was dabei hilft,</a:t>
            </a:r>
          </a:p>
          <a:p>
            <a:pPr marL="0" indent="0" algn="ctr">
              <a:buNone/>
            </a:pPr>
            <a:r>
              <a:rPr lang="de-DE" dirty="0"/>
              <a:t>andere ihren </a:t>
            </a:r>
            <a:r>
              <a:rPr lang="de-DE" b="1" dirty="0"/>
              <a:t>Bedürfnissen </a:t>
            </a:r>
          </a:p>
          <a:p>
            <a:pPr marL="0" indent="0" algn="ctr">
              <a:buNone/>
            </a:pPr>
            <a:r>
              <a:rPr lang="de-DE" dirty="0"/>
              <a:t>entsprechend</a:t>
            </a:r>
            <a:r>
              <a:rPr lang="de-DE" b="1" dirty="0"/>
              <a:t> aufzubauen, </a:t>
            </a:r>
          </a:p>
          <a:p>
            <a:pPr marL="0" indent="0" algn="ctr">
              <a:buNone/>
            </a:pPr>
            <a:r>
              <a:rPr lang="de-DE" dirty="0"/>
              <a:t>damit es den Hörern zum </a:t>
            </a:r>
            <a:r>
              <a:rPr lang="de-DE" b="1" dirty="0"/>
              <a:t>Segen</a:t>
            </a:r>
            <a:r>
              <a:rPr lang="de-DE" dirty="0"/>
              <a:t> gedeiht.“</a:t>
            </a:r>
          </a:p>
          <a:p>
            <a:pPr marL="0" indent="0" algn="ctr">
              <a:buNone/>
            </a:pPr>
            <a:r>
              <a:rPr lang="de-DE" sz="1800" dirty="0"/>
              <a:t>Epheser 4,29 NIV</a:t>
            </a:r>
          </a:p>
        </p:txBody>
      </p:sp>
    </p:spTree>
    <p:extLst>
      <p:ext uri="{BB962C8B-B14F-4D97-AF65-F5344CB8AC3E}">
        <p14:creationId xmlns:p14="http://schemas.microsoft.com/office/powerpoint/2010/main" val="2423695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AA2B90-68B9-304D-8FDA-081C6833B47F}"/>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3357797" y="554636"/>
            <a:ext cx="5925103" cy="1344397"/>
          </a:xfrm>
        </p:spPr>
        <p:txBody>
          <a:bodyPr>
            <a:normAutofit/>
          </a:bodyPr>
          <a:lstStyle/>
          <a:p>
            <a:pPr algn="ctr"/>
            <a:r>
              <a:rPr lang="de-DE" sz="3200" dirty="0">
                <a:latin typeface="Avenir Next" panose="020B0503020202020204" pitchFamily="34" charset="0"/>
              </a:rPr>
              <a:t>THE MESSAGE BIBLE</a:t>
            </a:r>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1058119" y="1652000"/>
            <a:ext cx="10515600" cy="4351338"/>
          </a:xfrm>
        </p:spPr>
        <p:txBody>
          <a:bodyPr/>
          <a:lstStyle/>
          <a:p>
            <a:pPr marL="0" indent="0" algn="ctr">
              <a:buNone/>
            </a:pPr>
            <a:endParaRPr lang="de-DE" dirty="0"/>
          </a:p>
          <a:p>
            <a:pPr marL="0" indent="0" algn="ctr">
              <a:buNone/>
            </a:pPr>
            <a:r>
              <a:rPr lang="de-DE" dirty="0"/>
              <a:t>„Passt auf, wie ihr sprecht.</a:t>
            </a:r>
          </a:p>
          <a:p>
            <a:pPr marL="0" indent="0" algn="ctr">
              <a:buNone/>
            </a:pPr>
            <a:r>
              <a:rPr lang="de-DE" dirty="0"/>
              <a:t>Lasst nichts</a:t>
            </a:r>
            <a:r>
              <a:rPr lang="de-DE" i="1" dirty="0"/>
              <a:t> Schlechtes oder Schmutziges</a:t>
            </a:r>
          </a:p>
          <a:p>
            <a:pPr marL="0" indent="0" algn="ctr">
              <a:buNone/>
            </a:pPr>
            <a:r>
              <a:rPr lang="de-DE" dirty="0"/>
              <a:t>aus eurem Mund kommen.</a:t>
            </a:r>
          </a:p>
          <a:p>
            <a:pPr marL="0" indent="0" algn="ctr">
              <a:buNone/>
            </a:pPr>
            <a:r>
              <a:rPr lang="de-DE" dirty="0"/>
              <a:t> </a:t>
            </a:r>
          </a:p>
          <a:p>
            <a:pPr marL="0" indent="0" algn="ctr">
              <a:buNone/>
            </a:pPr>
            <a:r>
              <a:rPr lang="de-DE" dirty="0"/>
              <a:t>Sagt nur, </a:t>
            </a:r>
            <a:r>
              <a:rPr lang="de-DE" b="1" dirty="0"/>
              <a:t>was hilft</a:t>
            </a:r>
            <a:r>
              <a:rPr lang="de-DE" dirty="0"/>
              <a:t>,</a:t>
            </a:r>
          </a:p>
          <a:p>
            <a:pPr marL="0" indent="0" algn="ctr">
              <a:buNone/>
            </a:pPr>
            <a:r>
              <a:rPr lang="de-DE" dirty="0"/>
              <a:t>jedes Wort </a:t>
            </a:r>
            <a:r>
              <a:rPr lang="de-DE" b="1" dirty="0"/>
              <a:t>ein Geschenk</a:t>
            </a:r>
            <a:r>
              <a:rPr lang="de-DE" dirty="0"/>
              <a:t>.“</a:t>
            </a:r>
          </a:p>
          <a:p>
            <a:pPr marL="0" indent="0" algn="ctr">
              <a:buNone/>
            </a:pPr>
            <a:r>
              <a:rPr lang="de-DE" sz="1800" dirty="0"/>
              <a:t>Epheser 4,29 MSG</a:t>
            </a:r>
          </a:p>
        </p:txBody>
      </p:sp>
    </p:spTree>
    <p:extLst>
      <p:ext uri="{BB962C8B-B14F-4D97-AF65-F5344CB8AC3E}">
        <p14:creationId xmlns:p14="http://schemas.microsoft.com/office/powerpoint/2010/main" val="2728170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E5EC87-52CF-1640-8E3A-57A764329AFB}"/>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1921398" y="735515"/>
            <a:ext cx="8322199" cy="1325563"/>
          </a:xfrm>
        </p:spPr>
        <p:txBody>
          <a:bodyPr>
            <a:normAutofit/>
          </a:bodyPr>
          <a:lstStyle/>
          <a:p>
            <a:pPr algn="ctr"/>
            <a:r>
              <a:rPr lang="de-DE" sz="3200" dirty="0">
                <a:latin typeface="Avenir Next" panose="020B0503020202020204" pitchFamily="34" charset="0"/>
              </a:rPr>
              <a:t>NEW KING JAMES VERSION</a:t>
            </a:r>
            <a:endParaRPr lang="de-DE" sz="3200" dirty="0"/>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953949" y="1906649"/>
            <a:ext cx="10840656" cy="4351338"/>
          </a:xfrm>
        </p:spPr>
        <p:txBody>
          <a:bodyPr>
            <a:normAutofit/>
          </a:bodyPr>
          <a:lstStyle/>
          <a:p>
            <a:pPr marL="0" indent="0" algn="ctr">
              <a:buNone/>
            </a:pPr>
            <a:endParaRPr lang="de-DE" dirty="0"/>
          </a:p>
          <a:p>
            <a:pPr marL="0" indent="0" algn="ctr">
              <a:buNone/>
            </a:pPr>
            <a:r>
              <a:rPr lang="de-DE" dirty="0"/>
              <a:t>„Lasst kein </a:t>
            </a:r>
            <a:r>
              <a:rPr lang="de-DE" i="1" dirty="0"/>
              <a:t>verderbtes Wort</a:t>
            </a:r>
          </a:p>
          <a:p>
            <a:pPr marL="0" indent="0" algn="ctr">
              <a:buNone/>
            </a:pPr>
            <a:r>
              <a:rPr lang="de-DE" dirty="0"/>
              <a:t> aus eurem Mund hervorkommen,</a:t>
            </a:r>
          </a:p>
          <a:p>
            <a:pPr marL="0" indent="0" algn="ctr">
              <a:buNone/>
            </a:pPr>
            <a:endParaRPr lang="de-DE" dirty="0"/>
          </a:p>
          <a:p>
            <a:pPr marL="0" indent="0" algn="ctr">
              <a:buNone/>
            </a:pPr>
            <a:r>
              <a:rPr lang="de-DE" dirty="0"/>
              <a:t>sondern nur, was </a:t>
            </a:r>
            <a:r>
              <a:rPr lang="de-DE" b="1" dirty="0"/>
              <a:t>gut</a:t>
            </a:r>
          </a:p>
          <a:p>
            <a:pPr marL="0" indent="0" algn="ctr">
              <a:buNone/>
            </a:pPr>
            <a:r>
              <a:rPr lang="de-DE" b="1" dirty="0"/>
              <a:t> </a:t>
            </a:r>
            <a:r>
              <a:rPr lang="de-DE" dirty="0"/>
              <a:t>für die notwendige Erbauung ist,</a:t>
            </a:r>
          </a:p>
          <a:p>
            <a:pPr marL="0" indent="0" algn="ctr">
              <a:buNone/>
            </a:pPr>
            <a:r>
              <a:rPr lang="de-DE" dirty="0"/>
              <a:t>damit es den Hörern  </a:t>
            </a:r>
            <a:r>
              <a:rPr lang="de-DE" b="1" dirty="0"/>
              <a:t>Gnade vermittelt</a:t>
            </a:r>
            <a:r>
              <a:rPr lang="de-DE" dirty="0"/>
              <a:t>.“</a:t>
            </a:r>
          </a:p>
          <a:p>
            <a:pPr marL="0" indent="0" algn="ctr">
              <a:buNone/>
            </a:pPr>
            <a:r>
              <a:rPr lang="de-DE" sz="1800" dirty="0"/>
              <a:t>Epheser 4,29 NKJV</a:t>
            </a:r>
          </a:p>
        </p:txBody>
      </p:sp>
    </p:spTree>
    <p:extLst>
      <p:ext uri="{BB962C8B-B14F-4D97-AF65-F5344CB8AC3E}">
        <p14:creationId xmlns:p14="http://schemas.microsoft.com/office/powerpoint/2010/main" val="282520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71DCA6-D6EF-7545-9EF3-DEA4618ABE71}"/>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EA388C68-CDA1-F841-B7F9-4E40373BCB7F}"/>
              </a:ext>
            </a:extLst>
          </p:cNvPr>
          <p:cNvSpPr>
            <a:spLocks noGrp="1"/>
          </p:cNvSpPr>
          <p:nvPr>
            <p:ph type="title"/>
          </p:nvPr>
        </p:nvSpPr>
        <p:spPr>
          <a:xfrm>
            <a:off x="700891" y="1"/>
            <a:ext cx="10515600" cy="2165250"/>
          </a:xfrm>
        </p:spPr>
        <p:txBody>
          <a:bodyPr>
            <a:normAutofit/>
          </a:bodyPr>
          <a:lstStyle/>
          <a:p>
            <a:pPr algn="ctr"/>
            <a:r>
              <a:rPr lang="de-DE" sz="3600" dirty="0">
                <a:latin typeface="Avenir Next" panose="020B0503020202020204" pitchFamily="34" charset="0"/>
              </a:rPr>
              <a:t>DIE MACHT DER </a:t>
            </a:r>
            <a:r>
              <a:rPr lang="de-DE" sz="3600" b="1" dirty="0">
                <a:latin typeface="Avenir Next" panose="020B0503020202020204" pitchFamily="34" charset="0"/>
              </a:rPr>
              <a:t>WORTE</a:t>
            </a:r>
          </a:p>
        </p:txBody>
      </p:sp>
      <p:sp>
        <p:nvSpPr>
          <p:cNvPr id="3" name="Text Placeholder 2">
            <a:extLst>
              <a:ext uri="{FF2B5EF4-FFF2-40B4-BE49-F238E27FC236}">
                <a16:creationId xmlns:a16="http://schemas.microsoft.com/office/drawing/2014/main" id="{6AB9610A-CB69-4548-BFB8-6AE0166BD4C5}"/>
              </a:ext>
            </a:extLst>
          </p:cNvPr>
          <p:cNvSpPr>
            <a:spLocks noGrp="1"/>
          </p:cNvSpPr>
          <p:nvPr>
            <p:ph type="body" idx="1"/>
          </p:nvPr>
        </p:nvSpPr>
        <p:spPr>
          <a:xfrm>
            <a:off x="1985675" y="1681163"/>
            <a:ext cx="5157787" cy="823912"/>
          </a:xfrm>
        </p:spPr>
        <p:txBody>
          <a:bodyPr>
            <a:normAutofit/>
          </a:bodyPr>
          <a:lstStyle/>
          <a:p>
            <a:r>
              <a:rPr lang="de-DE" sz="2000" dirty="0">
                <a:solidFill>
                  <a:srgbClr val="C00000"/>
                </a:solidFill>
              </a:rPr>
              <a:t>NABALS WORTE VERLETZEN</a:t>
            </a:r>
          </a:p>
        </p:txBody>
      </p:sp>
      <p:sp>
        <p:nvSpPr>
          <p:cNvPr id="4" name="Content Placeholder 3">
            <a:extLst>
              <a:ext uri="{FF2B5EF4-FFF2-40B4-BE49-F238E27FC236}">
                <a16:creationId xmlns:a16="http://schemas.microsoft.com/office/drawing/2014/main" id="{F7EA2C74-8740-144B-80C8-9F06F29E5260}"/>
              </a:ext>
            </a:extLst>
          </p:cNvPr>
          <p:cNvSpPr>
            <a:spLocks noGrp="1"/>
          </p:cNvSpPr>
          <p:nvPr>
            <p:ph sz="half" idx="2"/>
          </p:nvPr>
        </p:nvSpPr>
        <p:spPr>
          <a:xfrm>
            <a:off x="1661592" y="2643970"/>
            <a:ext cx="4155105" cy="4179061"/>
          </a:xfrm>
        </p:spPr>
        <p:txBody>
          <a:bodyPr>
            <a:normAutofit/>
          </a:bodyPr>
          <a:lstStyle/>
          <a:p>
            <a:r>
              <a:rPr lang="de-DE" sz="2400" dirty="0"/>
              <a:t>Er wird als grob und böse handelnd beschrieben.</a:t>
            </a:r>
          </a:p>
          <a:p>
            <a:r>
              <a:rPr lang="de-DE" sz="2400" dirty="0"/>
              <a:t>Er beschimpft David und beleidigt ihn. </a:t>
            </a:r>
          </a:p>
          <a:p>
            <a:r>
              <a:rPr lang="de-DE" sz="2400" dirty="0"/>
              <a:t>Offensichtlich behandelt er seine Diener schlecht, vermutlich auch seine Frau.</a:t>
            </a:r>
          </a:p>
          <a:p>
            <a:r>
              <a:rPr lang="de-DE" sz="2400" dirty="0"/>
              <a:t>Unter dem Einfluss von Alkohol spricht er Drohungen aus.</a:t>
            </a:r>
          </a:p>
          <a:p>
            <a:endParaRPr lang="de-DE" sz="2400" dirty="0"/>
          </a:p>
        </p:txBody>
      </p:sp>
      <p:sp>
        <p:nvSpPr>
          <p:cNvPr id="5" name="Text Placeholder 4">
            <a:extLst>
              <a:ext uri="{FF2B5EF4-FFF2-40B4-BE49-F238E27FC236}">
                <a16:creationId xmlns:a16="http://schemas.microsoft.com/office/drawing/2014/main" id="{2F160EC5-6023-C74B-A778-06B673535AD1}"/>
              </a:ext>
            </a:extLst>
          </p:cNvPr>
          <p:cNvSpPr>
            <a:spLocks noGrp="1"/>
          </p:cNvSpPr>
          <p:nvPr>
            <p:ph type="body" sz="quarter" idx="3"/>
          </p:nvPr>
        </p:nvSpPr>
        <p:spPr>
          <a:xfrm>
            <a:off x="6021729" y="1681163"/>
            <a:ext cx="5183188" cy="823912"/>
          </a:xfrm>
        </p:spPr>
        <p:txBody>
          <a:bodyPr>
            <a:normAutofit/>
          </a:bodyPr>
          <a:lstStyle/>
          <a:p>
            <a:r>
              <a:rPr lang="de-DE" sz="2000" dirty="0">
                <a:solidFill>
                  <a:srgbClr val="C00000"/>
                </a:solidFill>
              </a:rPr>
              <a:t>ABIGAILS WORTE HEILEN</a:t>
            </a:r>
          </a:p>
        </p:txBody>
      </p:sp>
      <p:sp>
        <p:nvSpPr>
          <p:cNvPr id="6" name="Content Placeholder 5">
            <a:extLst>
              <a:ext uri="{FF2B5EF4-FFF2-40B4-BE49-F238E27FC236}">
                <a16:creationId xmlns:a16="http://schemas.microsoft.com/office/drawing/2014/main" id="{2B73ADC3-5936-464C-9845-3C48995F5514}"/>
              </a:ext>
            </a:extLst>
          </p:cNvPr>
          <p:cNvSpPr>
            <a:spLocks noGrp="1"/>
          </p:cNvSpPr>
          <p:nvPr>
            <p:ph sz="quarter" idx="4"/>
          </p:nvPr>
        </p:nvSpPr>
        <p:spPr>
          <a:xfrm>
            <a:off x="5813381" y="2643971"/>
            <a:ext cx="4175567" cy="3942165"/>
          </a:xfrm>
        </p:spPr>
        <p:txBody>
          <a:bodyPr>
            <a:normAutofit/>
          </a:bodyPr>
          <a:lstStyle/>
          <a:p>
            <a:r>
              <a:rPr lang="de-DE" sz="2400" dirty="0"/>
              <a:t>Sie wird als verständnisvolle Frau beschrieben.</a:t>
            </a:r>
          </a:p>
          <a:p>
            <a:r>
              <a:rPr lang="de-DE" sz="2400" dirty="0"/>
              <a:t>Sie bringt David Respekt und Geschenke entgegen.</a:t>
            </a:r>
          </a:p>
          <a:p>
            <a:r>
              <a:rPr lang="de-DE" sz="2400" dirty="0"/>
              <a:t>Sie begegnet allen Leuten freundlich, versöhnlich und gelassen.</a:t>
            </a:r>
          </a:p>
          <a:p>
            <a:r>
              <a:rPr lang="de-DE" sz="2400" dirty="0"/>
              <a:t>Unter dem Einfluss des Heiligen Geistes spricht sie weise Ratschläge aus.</a:t>
            </a:r>
          </a:p>
        </p:txBody>
      </p:sp>
    </p:spTree>
    <p:extLst>
      <p:ext uri="{BB962C8B-B14F-4D97-AF65-F5344CB8AC3E}">
        <p14:creationId xmlns:p14="http://schemas.microsoft.com/office/powerpoint/2010/main" val="1415003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5A99B3-DFB0-0647-8B7A-FDB2554A7B91}"/>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id="{B2799421-5477-5643-B2A3-5CB80BB71AF9}"/>
              </a:ext>
            </a:extLst>
          </p:cNvPr>
          <p:cNvSpPr>
            <a:spLocks noGrp="1"/>
          </p:cNvSpPr>
          <p:nvPr>
            <p:ph type="title"/>
          </p:nvPr>
        </p:nvSpPr>
        <p:spPr>
          <a:xfrm>
            <a:off x="3495552" y="608196"/>
            <a:ext cx="7037407" cy="1325563"/>
          </a:xfrm>
        </p:spPr>
        <p:txBody>
          <a:bodyPr>
            <a:normAutofit/>
          </a:bodyPr>
          <a:lstStyle/>
          <a:p>
            <a:pPr algn="ctr"/>
            <a:r>
              <a:rPr lang="en-US" sz="3600" dirty="0">
                <a:latin typeface="Avenir Next" panose="020B0503020202020204" pitchFamily="34" charset="0"/>
              </a:rPr>
              <a:t>DIE WIRKUNG VON</a:t>
            </a:r>
            <a:br>
              <a:rPr lang="en-US" sz="3600" dirty="0">
                <a:latin typeface="Avenir Next" panose="020B0503020202020204" pitchFamily="34" charset="0"/>
              </a:rPr>
            </a:br>
            <a:r>
              <a:rPr lang="en-US" sz="3600" b="1" dirty="0">
                <a:latin typeface="Avenir Next" panose="020B0503020202020204" pitchFamily="34" charset="0"/>
              </a:rPr>
              <a:t>ABIGAILS WORTEN</a:t>
            </a:r>
          </a:p>
        </p:txBody>
      </p:sp>
      <p:sp>
        <p:nvSpPr>
          <p:cNvPr id="3" name="Content Placeholder 2">
            <a:extLst>
              <a:ext uri="{FF2B5EF4-FFF2-40B4-BE49-F238E27FC236}">
                <a16:creationId xmlns:a16="http://schemas.microsoft.com/office/drawing/2014/main" id="{5223E824-9534-0445-9CE8-BC10145B4D9D}"/>
              </a:ext>
            </a:extLst>
          </p:cNvPr>
          <p:cNvSpPr>
            <a:spLocks noGrp="1"/>
          </p:cNvSpPr>
          <p:nvPr>
            <p:ph idx="1"/>
          </p:nvPr>
        </p:nvSpPr>
        <p:spPr>
          <a:xfrm>
            <a:off x="4749420" y="2057120"/>
            <a:ext cx="5459449" cy="4806669"/>
          </a:xfrm>
        </p:spPr>
        <p:txBody>
          <a:bodyPr>
            <a:normAutofit/>
          </a:bodyPr>
          <a:lstStyle/>
          <a:p>
            <a:pPr marL="0" indent="0" algn="ctr">
              <a:lnSpc>
                <a:spcPct val="100000"/>
              </a:lnSpc>
              <a:buNone/>
            </a:pPr>
            <a:r>
              <a:rPr lang="de-DE" sz="2400" dirty="0"/>
              <a:t>„So konnte nur jemand sprechen, der an der Weisheit des Himmels Anteil hatte …</a:t>
            </a:r>
          </a:p>
          <a:p>
            <a:pPr marL="0" indent="0" algn="ctr">
              <a:lnSpc>
                <a:spcPct val="100000"/>
              </a:lnSpc>
              <a:buNone/>
            </a:pPr>
            <a:r>
              <a:rPr lang="de-DE" sz="2400" dirty="0"/>
              <a:t>In ihr wohnte der Geist des Sohnes Gottes. </a:t>
            </a:r>
            <a:br>
              <a:rPr lang="de-DE" sz="2400" dirty="0"/>
            </a:br>
            <a:r>
              <a:rPr lang="de-DE" sz="2400" dirty="0"/>
              <a:t>Ihre Rede war mit Anmut gewürzt, voller Güte und Friedfertigkeit, und zeugte von einem himmlischen Einfluss. In David kamen nun freundlichere Empfindungen auf … Unter der Macht ihres Einflusses und ihrer Vernunft schwand Davids Wut.“ </a:t>
            </a:r>
          </a:p>
          <a:p>
            <a:pPr marL="0" indent="0" algn="ctr">
              <a:lnSpc>
                <a:spcPct val="100000"/>
              </a:lnSpc>
              <a:buNone/>
            </a:pPr>
            <a:r>
              <a:rPr lang="de-DE" sz="1600" dirty="0"/>
              <a:t>Ellen G. White, </a:t>
            </a:r>
            <a:r>
              <a:rPr lang="de-DE" sz="1600" i="1" dirty="0"/>
              <a:t>Wie alles begann</a:t>
            </a:r>
            <a:r>
              <a:rPr lang="de-DE" sz="1600" dirty="0"/>
              <a:t>, S. 652</a:t>
            </a:r>
          </a:p>
        </p:txBody>
      </p:sp>
    </p:spTree>
    <p:extLst>
      <p:ext uri="{BB962C8B-B14F-4D97-AF65-F5344CB8AC3E}">
        <p14:creationId xmlns:p14="http://schemas.microsoft.com/office/powerpoint/2010/main" val="372884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5C610-0A74-E641-83C5-D4F5A116DD6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5FD68BDA-715A-7A4E-BE9A-23F12A9740E1}"/>
              </a:ext>
            </a:extLst>
          </p:cNvPr>
          <p:cNvSpPr>
            <a:spLocks noGrp="1"/>
          </p:cNvSpPr>
          <p:nvPr>
            <p:ph type="title"/>
          </p:nvPr>
        </p:nvSpPr>
        <p:spPr>
          <a:xfrm>
            <a:off x="1539433" y="631343"/>
            <a:ext cx="9166184" cy="1325563"/>
          </a:xfrm>
        </p:spPr>
        <p:txBody>
          <a:bodyPr>
            <a:normAutofit/>
          </a:bodyPr>
          <a:lstStyle/>
          <a:p>
            <a:pPr algn="ctr"/>
            <a:r>
              <a:rPr lang="en-US" sz="3600" dirty="0">
                <a:latin typeface="Avenir Next" panose="020B0503020202020204" pitchFamily="34" charset="0"/>
              </a:rPr>
              <a:t>DIE MACHT </a:t>
            </a:r>
            <a:r>
              <a:rPr lang="en-US" sz="3600" b="1" dirty="0">
                <a:latin typeface="Avenir Next" panose="020B0503020202020204" pitchFamily="34" charset="0"/>
              </a:rPr>
              <a:t>LIEBEVOLLER WORTE</a:t>
            </a:r>
          </a:p>
        </p:txBody>
      </p:sp>
      <p:sp>
        <p:nvSpPr>
          <p:cNvPr id="3" name="Content Placeholder 2">
            <a:extLst>
              <a:ext uri="{FF2B5EF4-FFF2-40B4-BE49-F238E27FC236}">
                <a16:creationId xmlns:a16="http://schemas.microsoft.com/office/drawing/2014/main" id="{5874411C-F20A-6146-A8E6-58A2B0442C5C}"/>
              </a:ext>
            </a:extLst>
          </p:cNvPr>
          <p:cNvSpPr>
            <a:spLocks noGrp="1"/>
          </p:cNvSpPr>
          <p:nvPr>
            <p:ph idx="1"/>
          </p:nvPr>
        </p:nvSpPr>
        <p:spPr>
          <a:xfrm>
            <a:off x="3194613" y="1984201"/>
            <a:ext cx="6470249" cy="4012855"/>
          </a:xfrm>
        </p:spPr>
        <p:txBody>
          <a:bodyPr>
            <a:normAutofit/>
          </a:bodyPr>
          <a:lstStyle/>
          <a:p>
            <a:pPr marL="0" indent="0" algn="ctr">
              <a:buNone/>
            </a:pPr>
            <a:r>
              <a:rPr lang="de-AT" dirty="0"/>
              <a:t>„In vielen Familien herrscht ein großer Mangel daran, sich gegenseitig Zuneigung auszudrücken. Sentimentalitäten sind unnötig, aber es ist wichtig, die Liebe und Zärtlichkeit auf eine keusche, reine und würdige Weise zum Ausdruck zu bringen. Manche pflegen absichtlich eine Herzenshärtigkeit, die in Wort und Tat die satanische Seite des Charakters offenbart.</a:t>
            </a:r>
            <a:endParaRPr lang="en-US" dirty="0"/>
          </a:p>
        </p:txBody>
      </p:sp>
    </p:spTree>
    <p:extLst>
      <p:ext uri="{BB962C8B-B14F-4D97-AF65-F5344CB8AC3E}">
        <p14:creationId xmlns:p14="http://schemas.microsoft.com/office/powerpoint/2010/main" val="2280707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5C651-BBF5-B940-AF97-BF42A3D2A416}"/>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562CE995-2809-074E-84CE-FB8AB2D4F4DF}"/>
              </a:ext>
            </a:extLst>
          </p:cNvPr>
          <p:cNvSpPr>
            <a:spLocks noGrp="1"/>
          </p:cNvSpPr>
          <p:nvPr>
            <p:ph idx="1"/>
          </p:nvPr>
        </p:nvSpPr>
        <p:spPr>
          <a:xfrm>
            <a:off x="3275637" y="2003206"/>
            <a:ext cx="6460033" cy="4451546"/>
          </a:xfrm>
        </p:spPr>
        <p:txBody>
          <a:bodyPr>
            <a:normAutofit/>
          </a:bodyPr>
          <a:lstStyle/>
          <a:p>
            <a:pPr marL="0" indent="0" algn="ctr">
              <a:buNone/>
            </a:pPr>
            <a:r>
              <a:rPr lang="de-AT" dirty="0"/>
              <a:t>Zärtliche Liebe sollte immer zwischen Ehemann und Ehefrau, Eltern und Kindern, Brüdern und Schwestern gepflegt werden. Jedes übereilte Wort sollte aufgehalten werden, und nicht einmal der Anschein eines Mangels an gegenseitiger Liebe sollte sichtbar werden. Es ist die Pflicht eines jeden Familienmitglieds, zur angenehmen Atmosphäre beizutragen und freundlich zu sprechen.“ </a:t>
            </a:r>
          </a:p>
          <a:p>
            <a:pPr marL="0" indent="0" algn="ctr">
              <a:buNone/>
            </a:pPr>
            <a:r>
              <a:rPr lang="en-US" sz="1600" dirty="0"/>
              <a:t>Ellen G. White, </a:t>
            </a:r>
            <a:r>
              <a:rPr lang="en-US" sz="1600" i="1" dirty="0"/>
              <a:t>The Signs of the Times</a:t>
            </a:r>
            <a:r>
              <a:rPr lang="en-US" sz="1600" dirty="0"/>
              <a:t>, November 4, 1892</a:t>
            </a:r>
          </a:p>
        </p:txBody>
      </p:sp>
      <p:sp>
        <p:nvSpPr>
          <p:cNvPr id="8" name="Title 1">
            <a:extLst>
              <a:ext uri="{FF2B5EF4-FFF2-40B4-BE49-F238E27FC236}">
                <a16:creationId xmlns:a16="http://schemas.microsoft.com/office/drawing/2014/main" id="{B76F1E90-0B59-354D-B4EA-DDEA44B48D95}"/>
              </a:ext>
            </a:extLst>
          </p:cNvPr>
          <p:cNvSpPr>
            <a:spLocks noGrp="1"/>
          </p:cNvSpPr>
          <p:nvPr>
            <p:ph type="title"/>
          </p:nvPr>
        </p:nvSpPr>
        <p:spPr>
          <a:xfrm>
            <a:off x="1932975" y="677643"/>
            <a:ext cx="9166184" cy="1325563"/>
          </a:xfrm>
        </p:spPr>
        <p:txBody>
          <a:bodyPr>
            <a:normAutofit/>
          </a:bodyPr>
          <a:lstStyle/>
          <a:p>
            <a:pPr algn="ctr"/>
            <a:r>
              <a:rPr lang="en-US" sz="3600" dirty="0">
                <a:latin typeface="Avenir Next" panose="020B0503020202020204" pitchFamily="34" charset="0"/>
              </a:rPr>
              <a:t>DIE MACHT </a:t>
            </a:r>
            <a:r>
              <a:rPr lang="en-US" sz="3600" b="1" dirty="0">
                <a:latin typeface="Avenir Next" panose="020B0503020202020204" pitchFamily="34" charset="0"/>
              </a:rPr>
              <a:t>LIEBEVOLLER WORTE</a:t>
            </a:r>
          </a:p>
        </p:txBody>
      </p:sp>
    </p:spTree>
    <p:extLst>
      <p:ext uri="{BB962C8B-B14F-4D97-AF65-F5344CB8AC3E}">
        <p14:creationId xmlns:p14="http://schemas.microsoft.com/office/powerpoint/2010/main" val="344745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93629-137F-F746-B52D-9ACB37CDE150}"/>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28B779DF-89FB-A749-B9BF-01D13EDC3F5B}"/>
              </a:ext>
            </a:extLst>
          </p:cNvPr>
          <p:cNvSpPr>
            <a:spLocks noGrp="1"/>
          </p:cNvSpPr>
          <p:nvPr>
            <p:ph type="title"/>
          </p:nvPr>
        </p:nvSpPr>
        <p:spPr>
          <a:xfrm>
            <a:off x="838200" y="723941"/>
            <a:ext cx="10515600" cy="1325563"/>
          </a:xfrm>
        </p:spPr>
        <p:txBody>
          <a:bodyPr>
            <a:normAutofit/>
          </a:bodyPr>
          <a:lstStyle/>
          <a:p>
            <a:pPr algn="ctr"/>
            <a:r>
              <a:rPr lang="en-US" sz="3600" dirty="0">
                <a:latin typeface="Avenir Next" panose="020B0503020202020204" pitchFamily="34" charset="0"/>
              </a:rPr>
              <a:t>DIE KRAFT </a:t>
            </a:r>
            <a:r>
              <a:rPr lang="en-US" sz="3600" b="1" dirty="0">
                <a:latin typeface="Avenir Next" panose="020B0503020202020204" pitchFamily="34" charset="0"/>
              </a:rPr>
              <a:t>ACHTUNGSVOLLER SPRACHE</a:t>
            </a:r>
          </a:p>
        </p:txBody>
      </p:sp>
      <p:sp>
        <p:nvSpPr>
          <p:cNvPr id="3" name="Content Placeholder 2">
            <a:extLst>
              <a:ext uri="{FF2B5EF4-FFF2-40B4-BE49-F238E27FC236}">
                <a16:creationId xmlns:a16="http://schemas.microsoft.com/office/drawing/2014/main" id="{FED00EDD-E4D7-2F46-8C39-7F6A9585BE82}"/>
              </a:ext>
            </a:extLst>
          </p:cNvPr>
          <p:cNvSpPr>
            <a:spLocks noGrp="1"/>
          </p:cNvSpPr>
          <p:nvPr>
            <p:ph idx="1"/>
          </p:nvPr>
        </p:nvSpPr>
        <p:spPr>
          <a:xfrm>
            <a:off x="3146612" y="2045545"/>
            <a:ext cx="6680140" cy="4351338"/>
          </a:xfrm>
        </p:spPr>
        <p:txBody>
          <a:bodyPr>
            <a:noAutofit/>
          </a:bodyPr>
          <a:lstStyle/>
          <a:p>
            <a:pPr marL="0" indent="0" algn="ctr">
              <a:buNone/>
            </a:pPr>
            <a:r>
              <a:rPr lang="de-DE" sz="2600" dirty="0"/>
              <a:t>„</a:t>
            </a:r>
            <a:r>
              <a:rPr lang="de-AT" dirty="0"/>
              <a:t>Keiner braucht den anderen in der Ehe zu </a:t>
            </a:r>
            <a:r>
              <a:rPr lang="de-AT" b="1" dirty="0"/>
              <a:t>beherrschen</a:t>
            </a:r>
            <a:r>
              <a:rPr lang="de-AT" dirty="0"/>
              <a:t>. Im Wort Gottes finden wir dazu völlig klare Aussagen. Der Mann soll seine Frau lieben, wie Christus die Gemeinde liebt; die Frau soll ihren Mann lieben und </a:t>
            </a:r>
            <a:r>
              <a:rPr lang="de-AT" b="1" dirty="0"/>
              <a:t>achten</a:t>
            </a:r>
            <a:r>
              <a:rPr lang="de-AT" dirty="0"/>
              <a:t>. So können sich beide im Entgegenkommen üben, ohne dass sie einander verärgern oder verletzen. </a:t>
            </a:r>
          </a:p>
          <a:p>
            <a:pPr marL="0" indent="0" algn="ctr">
              <a:buNone/>
            </a:pPr>
            <a:r>
              <a:rPr lang="de-AT" b="1" dirty="0"/>
              <a:t>Versucht nicht, dem Ehepartner euren Willen aufzuzwingen</a:t>
            </a:r>
            <a:r>
              <a:rPr lang="de-AT" dirty="0"/>
              <a:t>, das würde die gegenseitige Liebe belasten. </a:t>
            </a:r>
            <a:endParaRPr lang="en-US" sz="2600" dirty="0"/>
          </a:p>
        </p:txBody>
      </p:sp>
    </p:spTree>
    <p:extLst>
      <p:ext uri="{BB962C8B-B14F-4D97-AF65-F5344CB8AC3E}">
        <p14:creationId xmlns:p14="http://schemas.microsoft.com/office/powerpoint/2010/main" val="367545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3B3507-460B-C64F-9C6D-D1EF4FE726D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E04ED997-A18B-E84B-BE43-AEE5F8B25F38}"/>
              </a:ext>
            </a:extLst>
          </p:cNvPr>
          <p:cNvSpPr>
            <a:spLocks noGrp="1"/>
          </p:cNvSpPr>
          <p:nvPr>
            <p:ph idx="1"/>
          </p:nvPr>
        </p:nvSpPr>
        <p:spPr>
          <a:xfrm>
            <a:off x="2548128" y="1787845"/>
            <a:ext cx="7644383" cy="4864542"/>
          </a:xfrm>
        </p:spPr>
        <p:txBody>
          <a:bodyPr>
            <a:normAutofit/>
          </a:bodyPr>
          <a:lstStyle/>
          <a:p>
            <a:pPr marL="0" indent="0" algn="ctr">
              <a:buNone/>
            </a:pPr>
            <a:r>
              <a:rPr lang="de-AT" dirty="0"/>
              <a:t>Wer seinen eigenen Willen durchsetzen will, </a:t>
            </a:r>
            <a:br>
              <a:rPr lang="de-AT" dirty="0"/>
            </a:br>
            <a:r>
              <a:rPr lang="de-AT" dirty="0"/>
              <a:t>steht dem häuslichen Frieden und dem Glück </a:t>
            </a:r>
            <a:br>
              <a:rPr lang="de-AT" dirty="0"/>
            </a:br>
            <a:r>
              <a:rPr lang="de-AT" dirty="0"/>
              <a:t>der Familie im Wege. Eine Ehe, in der </a:t>
            </a:r>
            <a:br>
              <a:rPr lang="de-AT" dirty="0"/>
            </a:br>
            <a:r>
              <a:rPr lang="de-AT" dirty="0"/>
              <a:t>Streitigkeiten und Wortgefechte an der Tagesordnung sind, kann nicht glücklich sein. </a:t>
            </a:r>
          </a:p>
          <a:p>
            <a:pPr marL="0" indent="0" algn="ctr">
              <a:buNone/>
            </a:pPr>
            <a:r>
              <a:rPr lang="de-AT" b="1" dirty="0"/>
              <a:t>Seid freundlich im Umgang miteinander; </a:t>
            </a:r>
            <a:br>
              <a:rPr lang="de-AT" b="1" dirty="0"/>
            </a:br>
            <a:r>
              <a:rPr lang="de-AT" b="1" dirty="0"/>
              <a:t>seid bereit, auch einmal nachzugeben</a:t>
            </a:r>
            <a:r>
              <a:rPr lang="de-AT" dirty="0"/>
              <a:t>. </a:t>
            </a:r>
            <a:br>
              <a:rPr lang="de-AT" dirty="0"/>
            </a:br>
            <a:r>
              <a:rPr lang="de-AT" dirty="0"/>
              <a:t>Gebt acht, was ihr sagt, denn der Einfluss eurer Worte zum Guten oder Bösen ist groß. </a:t>
            </a:r>
            <a:br>
              <a:rPr lang="de-AT" dirty="0"/>
            </a:br>
            <a:r>
              <a:rPr lang="de-AT" dirty="0"/>
              <a:t>Vermeidet jeden scharfen Tonfall, und messt euren Lebensbund immer mehr an der Liebe Christi.“</a:t>
            </a:r>
          </a:p>
          <a:p>
            <a:pPr marL="0" indent="0" algn="ctr">
              <a:buNone/>
            </a:pPr>
            <a:r>
              <a:rPr lang="de-DE" sz="1600" dirty="0"/>
              <a:t>Ellen G. White, </a:t>
            </a:r>
            <a:r>
              <a:rPr lang="de-DE" sz="1600" i="1" dirty="0"/>
              <a:t>Glück fängt zu Hause an</a:t>
            </a:r>
            <a:r>
              <a:rPr lang="de-DE" sz="1600" dirty="0"/>
              <a:t>, S. 25</a:t>
            </a:r>
          </a:p>
        </p:txBody>
      </p:sp>
      <p:sp>
        <p:nvSpPr>
          <p:cNvPr id="8" name="Title 1">
            <a:extLst>
              <a:ext uri="{FF2B5EF4-FFF2-40B4-BE49-F238E27FC236}">
                <a16:creationId xmlns:a16="http://schemas.microsoft.com/office/drawing/2014/main" id="{32B5BB30-2FB8-564F-A0E7-C21080355977}"/>
              </a:ext>
            </a:extLst>
          </p:cNvPr>
          <p:cNvSpPr>
            <a:spLocks noGrp="1"/>
          </p:cNvSpPr>
          <p:nvPr>
            <p:ph type="title"/>
          </p:nvPr>
        </p:nvSpPr>
        <p:spPr>
          <a:xfrm>
            <a:off x="919225" y="510989"/>
            <a:ext cx="10515600" cy="1538516"/>
          </a:xfrm>
        </p:spPr>
        <p:txBody>
          <a:bodyPr>
            <a:normAutofit/>
          </a:bodyPr>
          <a:lstStyle/>
          <a:p>
            <a:pPr algn="ctr"/>
            <a:r>
              <a:rPr lang="en-US" sz="3600" dirty="0">
                <a:latin typeface="Avenir Next" panose="020B0503020202020204" pitchFamily="34" charset="0"/>
              </a:rPr>
              <a:t>DIE KRAFT </a:t>
            </a:r>
            <a:r>
              <a:rPr lang="en-US" sz="3600" b="1" dirty="0">
                <a:latin typeface="Avenir Next" panose="020B0503020202020204" pitchFamily="34" charset="0"/>
              </a:rPr>
              <a:t>ACHTUNGSVOLLER SPRACHE</a:t>
            </a:r>
          </a:p>
        </p:txBody>
      </p:sp>
    </p:spTree>
    <p:extLst>
      <p:ext uri="{BB962C8B-B14F-4D97-AF65-F5344CB8AC3E}">
        <p14:creationId xmlns:p14="http://schemas.microsoft.com/office/powerpoint/2010/main" val="2674232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08F72-8CDE-2C4A-ABCD-C3F09DFBE40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48FC2D5F-C82F-544D-97EA-F0099A8F8E66}"/>
              </a:ext>
            </a:extLst>
          </p:cNvPr>
          <p:cNvSpPr>
            <a:spLocks noGrp="1"/>
          </p:cNvSpPr>
          <p:nvPr>
            <p:ph type="title"/>
          </p:nvPr>
        </p:nvSpPr>
        <p:spPr>
          <a:xfrm>
            <a:off x="1331094" y="700795"/>
            <a:ext cx="10207906" cy="1325563"/>
          </a:xfrm>
        </p:spPr>
        <p:txBody>
          <a:bodyPr>
            <a:normAutofit/>
          </a:bodyPr>
          <a:lstStyle/>
          <a:p>
            <a:pPr algn="ctr"/>
            <a:r>
              <a:rPr lang="en-US" sz="3600" dirty="0">
                <a:latin typeface="Avenir Next" panose="020B0503020202020204" pitchFamily="34" charset="0"/>
              </a:rPr>
              <a:t>DIE KRAFT </a:t>
            </a:r>
            <a:r>
              <a:rPr lang="en-US" sz="3600" b="1" dirty="0">
                <a:latin typeface="Avenir Next" panose="020B0503020202020204" pitchFamily="34" charset="0"/>
              </a:rPr>
              <a:t>GEHEILIGTER WORTE</a:t>
            </a:r>
          </a:p>
        </p:txBody>
      </p:sp>
      <p:sp>
        <p:nvSpPr>
          <p:cNvPr id="3" name="Content Placeholder 2">
            <a:extLst>
              <a:ext uri="{FF2B5EF4-FFF2-40B4-BE49-F238E27FC236}">
                <a16:creationId xmlns:a16="http://schemas.microsoft.com/office/drawing/2014/main" id="{3C807285-E2AF-9544-98EB-201E80537CC5}"/>
              </a:ext>
            </a:extLst>
          </p:cNvPr>
          <p:cNvSpPr>
            <a:spLocks noGrp="1"/>
          </p:cNvSpPr>
          <p:nvPr>
            <p:ph idx="1"/>
          </p:nvPr>
        </p:nvSpPr>
        <p:spPr>
          <a:xfrm>
            <a:off x="3321424" y="2026358"/>
            <a:ext cx="6991618" cy="4582785"/>
          </a:xfrm>
        </p:spPr>
        <p:txBody>
          <a:bodyPr>
            <a:normAutofit/>
          </a:bodyPr>
          <a:lstStyle/>
          <a:p>
            <a:pPr marL="0" indent="0" algn="ctr">
              <a:buNone/>
            </a:pPr>
            <a:r>
              <a:rPr lang="de-DE" dirty="0"/>
              <a:t>„Männer und Frauen können Gottes Idealvorstellung entsprechen, wenn sie </a:t>
            </a:r>
            <a:r>
              <a:rPr lang="de-DE" b="1" dirty="0"/>
              <a:t>Christus als ihren Helfer annehmen</a:t>
            </a:r>
            <a:r>
              <a:rPr lang="de-DE" dirty="0"/>
              <a:t>. </a:t>
            </a:r>
          </a:p>
          <a:p>
            <a:pPr marL="0" indent="0" algn="ctr">
              <a:buNone/>
            </a:pPr>
            <a:r>
              <a:rPr lang="de-DE" dirty="0"/>
              <a:t>Was menschliche Weisheit nicht vermag, </a:t>
            </a:r>
            <a:r>
              <a:rPr lang="de-DE" b="1" dirty="0"/>
              <a:t>wird seine Gnade für die vollbringen</a:t>
            </a:r>
            <a:r>
              <a:rPr lang="de-DE" dirty="0"/>
              <a:t>, die sich ihm in liebevollem Vertrauen übergeben. </a:t>
            </a:r>
          </a:p>
          <a:p>
            <a:pPr marL="0" indent="0" algn="ctr">
              <a:buNone/>
            </a:pPr>
            <a:r>
              <a:rPr lang="de-DE" dirty="0"/>
              <a:t>Seine Fügung kann </a:t>
            </a:r>
            <a:r>
              <a:rPr lang="de-DE" b="1" dirty="0"/>
              <a:t>Herzen durch Bindekräfte vereinigen</a:t>
            </a:r>
            <a:r>
              <a:rPr lang="de-DE" dirty="0"/>
              <a:t>, die himmlischen Ursprungs sind. Die </a:t>
            </a:r>
            <a:r>
              <a:rPr lang="de-DE" b="1" dirty="0"/>
              <a:t>Liebe</a:t>
            </a:r>
            <a:r>
              <a:rPr lang="de-DE" dirty="0"/>
              <a:t> wird dann kein bloßer Austausch weichlicher und flatterhafter Worte sein.</a:t>
            </a:r>
            <a:endParaRPr lang="de-AT" dirty="0"/>
          </a:p>
        </p:txBody>
      </p:sp>
    </p:spTree>
    <p:extLst>
      <p:ext uri="{BB962C8B-B14F-4D97-AF65-F5344CB8AC3E}">
        <p14:creationId xmlns:p14="http://schemas.microsoft.com/office/powerpoint/2010/main" val="3669172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A8EB8C-C19D-9248-AE0E-FFBB4E361510}"/>
              </a:ext>
            </a:extLst>
          </p:cNvPr>
          <p:cNvPicPr>
            <a:picLocks noChangeAspect="1"/>
          </p:cNvPicPr>
          <p:nvPr/>
        </p:nvPicPr>
        <p:blipFill>
          <a:blip r:embed="rId3"/>
          <a:stretch>
            <a:fillRect/>
          </a:stretch>
        </p:blipFill>
        <p:spPr>
          <a:xfrm>
            <a:off x="0" y="0"/>
            <a:ext cx="12297508" cy="6858000"/>
          </a:xfrm>
          <a:prstGeom prst="rect">
            <a:avLst/>
          </a:prstGeom>
        </p:spPr>
      </p:pic>
      <p:sp>
        <p:nvSpPr>
          <p:cNvPr id="2" name="Title 1">
            <a:extLst>
              <a:ext uri="{FF2B5EF4-FFF2-40B4-BE49-F238E27FC236}">
                <a16:creationId xmlns:a16="http://schemas.microsoft.com/office/drawing/2014/main" id="{C3E72385-85AA-044A-A47D-28C83B073FCF}"/>
              </a:ext>
            </a:extLst>
          </p:cNvPr>
          <p:cNvSpPr>
            <a:spLocks noGrp="1"/>
          </p:cNvSpPr>
          <p:nvPr>
            <p:ph type="title"/>
          </p:nvPr>
        </p:nvSpPr>
        <p:spPr>
          <a:xfrm>
            <a:off x="1828801" y="1"/>
            <a:ext cx="9161585" cy="1893702"/>
          </a:xfrm>
        </p:spPr>
        <p:txBody>
          <a:bodyPr>
            <a:normAutofit/>
          </a:bodyPr>
          <a:lstStyle/>
          <a:p>
            <a:pPr algn="ctr"/>
            <a:r>
              <a:rPr lang="de-DE" b="1" dirty="0"/>
              <a:t>end</a:t>
            </a:r>
            <a:r>
              <a:rPr lang="de-DE" b="1" dirty="0">
                <a:solidFill>
                  <a:srgbClr val="C00000"/>
                </a:solidFill>
              </a:rPr>
              <a:t>it</a:t>
            </a:r>
            <a:r>
              <a:rPr lang="de-DE" b="1" dirty="0"/>
              <a:t>now</a:t>
            </a:r>
            <a:r>
              <a:rPr lang="de-DE" dirty="0"/>
              <a:t>®️ </a:t>
            </a:r>
            <a:br>
              <a:rPr lang="de-DE" dirty="0"/>
            </a:br>
            <a:r>
              <a:rPr lang="de-DE" sz="3200" dirty="0">
                <a:latin typeface="Avenir Next" panose="020B0503020202020204" pitchFamily="34" charset="0"/>
              </a:rPr>
              <a:t>ERINNERT UNS DARAN</a:t>
            </a:r>
            <a:r>
              <a:rPr lang="de-DE" sz="3600" dirty="0">
                <a:latin typeface="Avenir Next" panose="020B0503020202020204" pitchFamily="34" charset="0"/>
              </a:rPr>
              <a:t>:</a:t>
            </a:r>
            <a:endParaRPr lang="de-DE" dirty="0">
              <a:latin typeface="Avenir Next" panose="020B0503020202020204" pitchFamily="34" charset="0"/>
            </a:endParaRPr>
          </a:p>
        </p:txBody>
      </p:sp>
      <p:sp>
        <p:nvSpPr>
          <p:cNvPr id="3" name="Content Placeholder 2">
            <a:extLst>
              <a:ext uri="{FF2B5EF4-FFF2-40B4-BE49-F238E27FC236}">
                <a16:creationId xmlns:a16="http://schemas.microsoft.com/office/drawing/2014/main" id="{B29B2BFF-ACC4-4A4E-87C4-7F0597BEB111}"/>
              </a:ext>
            </a:extLst>
          </p:cNvPr>
          <p:cNvSpPr>
            <a:spLocks noGrp="1"/>
          </p:cNvSpPr>
          <p:nvPr>
            <p:ph sz="half" idx="1"/>
          </p:nvPr>
        </p:nvSpPr>
        <p:spPr>
          <a:xfrm>
            <a:off x="744416" y="2282822"/>
            <a:ext cx="5181600" cy="4351338"/>
          </a:xfrm>
        </p:spPr>
        <p:txBody>
          <a:bodyPr>
            <a:normAutofit/>
          </a:bodyPr>
          <a:lstStyle/>
          <a:p>
            <a:pPr marL="0" indent="0">
              <a:buNone/>
            </a:pPr>
            <a:r>
              <a:rPr lang="de-DE" sz="2400" b="1" dirty="0"/>
              <a:t>Tod durch Gewaltanwendung</a:t>
            </a:r>
          </a:p>
          <a:p>
            <a:r>
              <a:rPr lang="de-DE" sz="2400" dirty="0"/>
              <a:t>in Gruppen (z. B. Kriege, Kämpfe)</a:t>
            </a:r>
          </a:p>
          <a:p>
            <a:r>
              <a:rPr lang="de-DE" sz="2400" dirty="0"/>
              <a:t>selbstverursacht (z. B. Selbstmord)</a:t>
            </a:r>
          </a:p>
          <a:p>
            <a:r>
              <a:rPr lang="de-DE" sz="2400" dirty="0"/>
              <a:t>zwischenmenschlich (z. B. häusliche Gewalt) </a:t>
            </a:r>
          </a:p>
          <a:p>
            <a:pPr marL="0" indent="0">
              <a:buNone/>
            </a:pPr>
            <a:endParaRPr lang="de-DE" sz="2400" dirty="0"/>
          </a:p>
          <a:p>
            <a:pPr marL="0" indent="0">
              <a:buNone/>
            </a:pPr>
            <a:r>
              <a:rPr lang="de-DE" sz="2400" dirty="0"/>
              <a:t>Weltweit sterben </a:t>
            </a:r>
            <a:r>
              <a:rPr lang="de-DE" sz="2400" b="1" dirty="0"/>
              <a:t>jährlich 1,3 Millionen Menschen </a:t>
            </a:r>
            <a:r>
              <a:rPr lang="de-DE" sz="2400" dirty="0"/>
              <a:t>an den Folgen von Gewalt</a:t>
            </a:r>
            <a:r>
              <a:rPr lang="de-DE" sz="2400" b="1" dirty="0"/>
              <a:t>.</a:t>
            </a:r>
            <a:endParaRPr lang="de-DE" sz="2400" dirty="0"/>
          </a:p>
          <a:p>
            <a:pPr marL="0" indent="0">
              <a:buNone/>
            </a:pPr>
            <a:r>
              <a:rPr lang="de-DE" sz="2400" dirty="0"/>
              <a:t>Das entspricht 2,5 % aller Todesfälle.</a:t>
            </a:r>
          </a:p>
          <a:p>
            <a:pPr marL="0" indent="0">
              <a:buNone/>
            </a:pPr>
            <a:endParaRPr lang="de-DE" sz="2400" dirty="0"/>
          </a:p>
        </p:txBody>
      </p:sp>
      <p:sp>
        <p:nvSpPr>
          <p:cNvPr id="4" name="Content Placeholder 3">
            <a:extLst>
              <a:ext uri="{FF2B5EF4-FFF2-40B4-BE49-F238E27FC236}">
                <a16:creationId xmlns:a16="http://schemas.microsoft.com/office/drawing/2014/main" id="{863266B1-81F3-4F4F-A2A0-B496B754594D}"/>
              </a:ext>
            </a:extLst>
          </p:cNvPr>
          <p:cNvSpPr>
            <a:spLocks noGrp="1"/>
          </p:cNvSpPr>
          <p:nvPr>
            <p:ph sz="half" idx="2"/>
          </p:nvPr>
        </p:nvSpPr>
        <p:spPr>
          <a:xfrm>
            <a:off x="5914294" y="2247653"/>
            <a:ext cx="4097215" cy="4351338"/>
          </a:xfrm>
        </p:spPr>
        <p:txBody>
          <a:bodyPr>
            <a:normAutofit/>
          </a:bodyPr>
          <a:lstStyle/>
          <a:p>
            <a:pPr marL="0" indent="0">
              <a:buNone/>
            </a:pPr>
            <a:r>
              <a:rPr lang="de-DE" sz="2400" b="1" dirty="0"/>
              <a:t>Zwischenmenschliche Gewalt</a:t>
            </a:r>
          </a:p>
          <a:p>
            <a:r>
              <a:rPr lang="de-DE" sz="2400" dirty="0"/>
              <a:t>Körperlicher Missbrauch</a:t>
            </a:r>
          </a:p>
          <a:p>
            <a:r>
              <a:rPr lang="de-DE" sz="2400" dirty="0"/>
              <a:t>Sexuelle Gewalt</a:t>
            </a:r>
          </a:p>
          <a:p>
            <a:r>
              <a:rPr lang="de-DE" sz="2400" dirty="0"/>
              <a:t>Psychologischer Missbrauch</a:t>
            </a:r>
          </a:p>
          <a:p>
            <a:r>
              <a:rPr lang="de-DE" sz="2400" dirty="0"/>
              <a:t>Vernachlässigung</a:t>
            </a:r>
          </a:p>
          <a:p>
            <a:pPr marL="0" indent="0">
              <a:buNone/>
            </a:pPr>
            <a:r>
              <a:rPr lang="de-DE" sz="2400" dirty="0"/>
              <a:t>Gewalt, die nicht direkt zum Tod führt, tritt viel öfter auf </a:t>
            </a:r>
            <a:br>
              <a:rPr lang="de-DE" sz="2400" dirty="0"/>
            </a:br>
            <a:r>
              <a:rPr lang="de-DE" sz="2400" dirty="0"/>
              <a:t>als </a:t>
            </a:r>
            <a:r>
              <a:rPr lang="de-DE" sz="2400" b="1" dirty="0"/>
              <a:t>Mord und Totschlag</a:t>
            </a:r>
            <a:r>
              <a:rPr lang="de-DE" sz="2400" dirty="0"/>
              <a:t>.</a:t>
            </a:r>
          </a:p>
          <a:p>
            <a:pPr marL="0" indent="0">
              <a:buNone/>
            </a:pPr>
            <a:r>
              <a:rPr lang="de-DE" sz="2400" dirty="0"/>
              <a:t>Unzählige überlebende Opfer leiden lange an den Folgen.</a:t>
            </a:r>
          </a:p>
        </p:txBody>
      </p:sp>
    </p:spTree>
    <p:extLst>
      <p:ext uri="{BB962C8B-B14F-4D97-AF65-F5344CB8AC3E}">
        <p14:creationId xmlns:p14="http://schemas.microsoft.com/office/powerpoint/2010/main" val="3842907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99603F-DDFC-A745-B4E0-DF17587E9F5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83A63C47-292C-804D-A867-1F1F87C37CC3}"/>
              </a:ext>
            </a:extLst>
          </p:cNvPr>
          <p:cNvSpPr>
            <a:spLocks noGrp="1"/>
          </p:cNvSpPr>
          <p:nvPr>
            <p:ph idx="1"/>
          </p:nvPr>
        </p:nvSpPr>
        <p:spPr>
          <a:xfrm>
            <a:off x="3065929" y="2026359"/>
            <a:ext cx="6817659" cy="4414782"/>
          </a:xfrm>
        </p:spPr>
        <p:txBody>
          <a:bodyPr>
            <a:normAutofit fontScale="85000" lnSpcReduction="10000"/>
          </a:bodyPr>
          <a:lstStyle/>
          <a:p>
            <a:pPr marL="0" indent="0" algn="ctr">
              <a:lnSpc>
                <a:spcPct val="110000"/>
              </a:lnSpc>
              <a:buNone/>
            </a:pPr>
            <a:r>
              <a:rPr lang="de-DE" sz="3000" dirty="0"/>
              <a:t>Der Webstuhl des Himmels webt mit Kett- und Schußfaden feiner, aber </a:t>
            </a:r>
            <a:r>
              <a:rPr lang="de-DE" sz="3000" b="1" dirty="0"/>
              <a:t>fester</a:t>
            </a:r>
            <a:r>
              <a:rPr lang="de-DE" sz="3000" dirty="0"/>
              <a:t>, als jemals auf irdischen Webstühlen gewebt werden kann. </a:t>
            </a:r>
          </a:p>
          <a:p>
            <a:pPr marL="0" indent="0" algn="ctr">
              <a:lnSpc>
                <a:spcPct val="110000"/>
              </a:lnSpc>
              <a:buNone/>
            </a:pPr>
            <a:r>
              <a:rPr lang="de-DE" sz="3000" b="1" dirty="0"/>
              <a:t>Das Ergebnis </a:t>
            </a:r>
            <a:r>
              <a:rPr lang="de-DE" sz="3000" dirty="0"/>
              <a:t>ist kein Seidengewebe, sondern eines, das es </a:t>
            </a:r>
            <a:r>
              <a:rPr lang="de-DE" sz="3000" b="1" dirty="0"/>
              <a:t>verträgt, getragen, geprüft und strapaziert</a:t>
            </a:r>
            <a:r>
              <a:rPr lang="de-DE" sz="3000" dirty="0"/>
              <a:t> zu werden. Herz und Herz werden mit </a:t>
            </a:r>
            <a:r>
              <a:rPr lang="de-DE" sz="3000" b="1" dirty="0"/>
              <a:t>den goldenen Bändern einer Liebe aneinander gebunden sein, die beständig ist</a:t>
            </a:r>
            <a:r>
              <a:rPr lang="de-DE" sz="3000" dirty="0"/>
              <a:t>.“</a:t>
            </a:r>
          </a:p>
          <a:p>
            <a:pPr marL="0" indent="0">
              <a:buNone/>
            </a:pPr>
            <a:endParaRPr lang="de-DE" dirty="0"/>
          </a:p>
          <a:p>
            <a:pPr marL="0" indent="0" algn="ctr">
              <a:buNone/>
            </a:pPr>
            <a:r>
              <a:rPr lang="de-DE" sz="1600" dirty="0"/>
              <a:t>Ellen G. White, </a:t>
            </a:r>
            <a:r>
              <a:rPr lang="de-DE" sz="1600" i="1" dirty="0"/>
              <a:t>Auf den Spuren des großen Arztes</a:t>
            </a:r>
            <a:r>
              <a:rPr lang="de-DE" sz="1600" dirty="0"/>
              <a:t>, S. 296</a:t>
            </a:r>
          </a:p>
        </p:txBody>
      </p:sp>
      <p:sp>
        <p:nvSpPr>
          <p:cNvPr id="8" name="Title 1">
            <a:extLst>
              <a:ext uri="{FF2B5EF4-FFF2-40B4-BE49-F238E27FC236}">
                <a16:creationId xmlns:a16="http://schemas.microsoft.com/office/drawing/2014/main" id="{A2460EF8-40BC-9249-9407-DDD15ADE3DA3}"/>
              </a:ext>
            </a:extLst>
          </p:cNvPr>
          <p:cNvSpPr>
            <a:spLocks noGrp="1"/>
          </p:cNvSpPr>
          <p:nvPr>
            <p:ph type="title"/>
          </p:nvPr>
        </p:nvSpPr>
        <p:spPr>
          <a:xfrm>
            <a:off x="1331094" y="700795"/>
            <a:ext cx="10207906" cy="1325563"/>
          </a:xfrm>
        </p:spPr>
        <p:txBody>
          <a:bodyPr>
            <a:normAutofit/>
          </a:bodyPr>
          <a:lstStyle/>
          <a:p>
            <a:pPr algn="ctr"/>
            <a:r>
              <a:rPr lang="en-US" sz="3600" dirty="0">
                <a:latin typeface="Avenir Next" panose="020B0503020202020204" pitchFamily="34" charset="0"/>
              </a:rPr>
              <a:t>DIE KRAFT </a:t>
            </a:r>
            <a:r>
              <a:rPr lang="en-US" sz="3600" b="1" dirty="0">
                <a:latin typeface="Avenir Next" panose="020B0503020202020204" pitchFamily="34" charset="0"/>
              </a:rPr>
              <a:t>GEHEILIGTER WORTE</a:t>
            </a:r>
          </a:p>
        </p:txBody>
      </p:sp>
    </p:spTree>
    <p:extLst>
      <p:ext uri="{BB962C8B-B14F-4D97-AF65-F5344CB8AC3E}">
        <p14:creationId xmlns:p14="http://schemas.microsoft.com/office/powerpoint/2010/main" val="3256961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55A314-EEBC-3544-9B34-9FA0A642788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A4A3C3CE-4D19-9C45-BED5-C07FF31B2F18}"/>
              </a:ext>
            </a:extLst>
          </p:cNvPr>
          <p:cNvSpPr>
            <a:spLocks noGrp="1"/>
          </p:cNvSpPr>
          <p:nvPr>
            <p:ph type="title"/>
          </p:nvPr>
        </p:nvSpPr>
        <p:spPr>
          <a:xfrm>
            <a:off x="1932975" y="793389"/>
            <a:ext cx="9987987" cy="1600187"/>
          </a:xfrm>
        </p:spPr>
        <p:txBody>
          <a:bodyPr>
            <a:normAutofit/>
          </a:bodyPr>
          <a:lstStyle/>
          <a:p>
            <a:pPr algn="ctr"/>
            <a:r>
              <a:rPr lang="en-US" sz="3600" dirty="0">
                <a:latin typeface="Avenir Next" panose="020B0503020202020204" pitchFamily="34" charset="0"/>
              </a:rPr>
              <a:t>DIE KRAFT DES</a:t>
            </a:r>
            <a:br>
              <a:rPr lang="en-US" sz="3600" dirty="0">
                <a:latin typeface="Avenir Next" panose="020B0503020202020204" pitchFamily="34" charset="0"/>
              </a:rPr>
            </a:br>
            <a:r>
              <a:rPr lang="en-US" sz="3600" b="1" dirty="0">
                <a:latin typeface="Avenir Next" panose="020B0503020202020204" pitchFamily="34" charset="0"/>
              </a:rPr>
              <a:t>GÖTTLICHEN WORTES </a:t>
            </a:r>
            <a:br>
              <a:rPr lang="en-US" sz="3600" b="1" dirty="0">
                <a:latin typeface="Avenir Next" panose="020B0503020202020204" pitchFamily="34" charset="0"/>
              </a:rPr>
            </a:br>
            <a:r>
              <a:rPr lang="en-US" sz="3600" b="1" dirty="0">
                <a:latin typeface="Avenir Next" panose="020B0503020202020204" pitchFamily="34" charset="0"/>
              </a:rPr>
              <a:t>FÜR DICH</a:t>
            </a:r>
          </a:p>
        </p:txBody>
      </p:sp>
      <p:sp>
        <p:nvSpPr>
          <p:cNvPr id="3" name="Content Placeholder 2">
            <a:extLst>
              <a:ext uri="{FF2B5EF4-FFF2-40B4-BE49-F238E27FC236}">
                <a16:creationId xmlns:a16="http://schemas.microsoft.com/office/drawing/2014/main" id="{BF701FF9-2BE2-A047-8E01-3BCEF8B22258}"/>
              </a:ext>
            </a:extLst>
          </p:cNvPr>
          <p:cNvSpPr>
            <a:spLocks noGrp="1"/>
          </p:cNvSpPr>
          <p:nvPr>
            <p:ph idx="1"/>
          </p:nvPr>
        </p:nvSpPr>
        <p:spPr>
          <a:xfrm>
            <a:off x="2152893" y="1802475"/>
            <a:ext cx="9443977" cy="4351338"/>
          </a:xfrm>
        </p:spPr>
        <p:txBody>
          <a:bodyPr/>
          <a:lstStyle/>
          <a:p>
            <a:pPr marL="0" indent="0" algn="ctr">
              <a:buNone/>
            </a:pPr>
            <a:endParaRPr lang="de-DE" dirty="0"/>
          </a:p>
          <a:p>
            <a:pPr marL="0" indent="0" algn="ctr">
              <a:buNone/>
            </a:pPr>
            <a:endParaRPr lang="de-DE" dirty="0"/>
          </a:p>
          <a:p>
            <a:pPr marL="0" indent="0" algn="ctr">
              <a:buNone/>
            </a:pPr>
            <a:r>
              <a:rPr lang="de-DE" dirty="0"/>
              <a:t>„Ich habe dich</a:t>
            </a:r>
          </a:p>
          <a:p>
            <a:pPr marL="0" indent="0" algn="ctr">
              <a:buNone/>
            </a:pPr>
            <a:r>
              <a:rPr lang="de-DE" dirty="0"/>
              <a:t> </a:t>
            </a:r>
            <a:r>
              <a:rPr lang="de-DE" b="1" dirty="0"/>
              <a:t>bei deinem Namen gerufen;</a:t>
            </a:r>
            <a:endParaRPr lang="de-DE" dirty="0"/>
          </a:p>
          <a:p>
            <a:pPr marL="0" indent="0" algn="ctr">
              <a:buNone/>
            </a:pPr>
            <a:r>
              <a:rPr lang="de-DE" dirty="0"/>
              <a:t>du gehörst </a:t>
            </a:r>
            <a:r>
              <a:rPr lang="de-DE" b="1" dirty="0"/>
              <a:t>mir</a:t>
            </a:r>
            <a:r>
              <a:rPr lang="de-DE" dirty="0"/>
              <a:t>.“</a:t>
            </a:r>
          </a:p>
          <a:p>
            <a:pPr marL="0" indent="0" algn="ctr">
              <a:buNone/>
            </a:pPr>
            <a:endParaRPr lang="de-DE" dirty="0"/>
          </a:p>
          <a:p>
            <a:pPr marL="0" indent="0" algn="ctr">
              <a:buNone/>
            </a:pPr>
            <a:r>
              <a:rPr lang="de-DE" sz="1800" dirty="0"/>
              <a:t>Jesaja 43,1 NLB</a:t>
            </a:r>
          </a:p>
          <a:p>
            <a:pPr marL="0" indent="0">
              <a:buNone/>
            </a:pPr>
            <a:endParaRPr lang="de-DE" dirty="0"/>
          </a:p>
        </p:txBody>
      </p:sp>
    </p:spTree>
    <p:extLst>
      <p:ext uri="{BB962C8B-B14F-4D97-AF65-F5344CB8AC3E}">
        <p14:creationId xmlns:p14="http://schemas.microsoft.com/office/powerpoint/2010/main" val="2399216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A21E7D-4A72-BA49-9FFD-B1E5F3887B8A}"/>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BF701FF9-2BE2-A047-8E01-3BCEF8B22258}"/>
              </a:ext>
            </a:extLst>
          </p:cNvPr>
          <p:cNvSpPr>
            <a:spLocks noGrp="1"/>
          </p:cNvSpPr>
          <p:nvPr>
            <p:ph idx="1"/>
          </p:nvPr>
        </p:nvSpPr>
        <p:spPr>
          <a:xfrm>
            <a:off x="2944906" y="2485381"/>
            <a:ext cx="7906870" cy="4351338"/>
          </a:xfrm>
        </p:spPr>
        <p:txBody>
          <a:bodyPr/>
          <a:lstStyle/>
          <a:p>
            <a:pPr marL="0" indent="0" algn="ctr">
              <a:lnSpc>
                <a:spcPct val="100000"/>
              </a:lnSpc>
              <a:buNone/>
            </a:pPr>
            <a:r>
              <a:rPr lang="de-AT" dirty="0"/>
              <a:t>„Du hast alles in mir geschaffen und hast </a:t>
            </a:r>
            <a:br>
              <a:rPr lang="de-AT" dirty="0"/>
            </a:br>
            <a:r>
              <a:rPr lang="de-AT" dirty="0"/>
              <a:t>mich im Leib meiner Mutter geformt.</a:t>
            </a:r>
            <a:br>
              <a:rPr lang="de-AT" dirty="0"/>
            </a:br>
            <a:r>
              <a:rPr lang="de-AT" dirty="0"/>
              <a:t> Ich danke dir, dass du mich so </a:t>
            </a:r>
            <a:br>
              <a:rPr lang="de-AT" dirty="0"/>
            </a:br>
            <a:r>
              <a:rPr lang="de-AT" b="1" dirty="0"/>
              <a:t>herrlich und ausgezeichnet </a:t>
            </a:r>
            <a:br>
              <a:rPr lang="de-AT" dirty="0"/>
            </a:br>
            <a:r>
              <a:rPr lang="de-AT" dirty="0"/>
              <a:t>gemacht hast! </a:t>
            </a:r>
            <a:br>
              <a:rPr lang="de-AT" dirty="0"/>
            </a:br>
            <a:r>
              <a:rPr lang="de-AT" b="1" dirty="0"/>
              <a:t>Wunderbar</a:t>
            </a:r>
            <a:r>
              <a:rPr lang="de-AT" dirty="0"/>
              <a:t> sind deine Werke,</a:t>
            </a:r>
            <a:br>
              <a:rPr lang="de-AT" dirty="0"/>
            </a:br>
            <a:r>
              <a:rPr lang="de-AT" dirty="0"/>
              <a:t> das weiß ich wohl.“ </a:t>
            </a:r>
            <a:endParaRPr lang="en-US" dirty="0"/>
          </a:p>
          <a:p>
            <a:pPr marL="0" indent="0" algn="ctr">
              <a:lnSpc>
                <a:spcPct val="100000"/>
              </a:lnSpc>
              <a:buNone/>
            </a:pPr>
            <a:r>
              <a:rPr lang="en-US" sz="1800" dirty="0"/>
              <a:t>Psalm 139,13-14 NLB</a:t>
            </a:r>
          </a:p>
          <a:p>
            <a:pPr marL="0" indent="0">
              <a:lnSpc>
                <a:spcPct val="100000"/>
              </a:lnSpc>
              <a:buNone/>
            </a:pPr>
            <a:endParaRPr lang="en-US" dirty="0"/>
          </a:p>
        </p:txBody>
      </p:sp>
      <p:sp>
        <p:nvSpPr>
          <p:cNvPr id="8" name="Title 1">
            <a:extLst>
              <a:ext uri="{FF2B5EF4-FFF2-40B4-BE49-F238E27FC236}">
                <a16:creationId xmlns:a16="http://schemas.microsoft.com/office/drawing/2014/main" id="{5D179152-FE70-D448-BDED-9B8C2EE99D3F}"/>
              </a:ext>
            </a:extLst>
          </p:cNvPr>
          <p:cNvSpPr>
            <a:spLocks noGrp="1"/>
          </p:cNvSpPr>
          <p:nvPr>
            <p:ph type="title"/>
          </p:nvPr>
        </p:nvSpPr>
        <p:spPr>
          <a:xfrm>
            <a:off x="1932975" y="793389"/>
            <a:ext cx="9987987" cy="1559846"/>
          </a:xfrm>
        </p:spPr>
        <p:txBody>
          <a:bodyPr>
            <a:normAutofit fontScale="90000"/>
          </a:bodyPr>
          <a:lstStyle/>
          <a:p>
            <a:pPr algn="ctr"/>
            <a:r>
              <a:rPr lang="en-US" sz="3600" dirty="0">
                <a:latin typeface="Avenir Next" panose="020B0503020202020204" pitchFamily="34" charset="0"/>
              </a:rPr>
              <a:t>DIE KRAFT DES</a:t>
            </a:r>
            <a:br>
              <a:rPr lang="en-US" sz="3600" dirty="0">
                <a:latin typeface="Avenir Next" panose="020B0503020202020204" pitchFamily="34" charset="0"/>
              </a:rPr>
            </a:br>
            <a:r>
              <a:rPr lang="en-US" sz="3600" b="1" dirty="0">
                <a:latin typeface="Avenir Next" panose="020B0503020202020204" pitchFamily="34" charset="0"/>
              </a:rPr>
              <a:t>GÖTTLICHEN WORTES </a:t>
            </a:r>
            <a:br>
              <a:rPr lang="en-US" sz="3600" b="1" dirty="0">
                <a:latin typeface="Avenir Next" panose="020B0503020202020204" pitchFamily="34" charset="0"/>
              </a:rPr>
            </a:br>
            <a:r>
              <a:rPr lang="en-US" sz="3600" b="1" dirty="0">
                <a:latin typeface="Avenir Next" panose="020B0503020202020204" pitchFamily="34" charset="0"/>
              </a:rPr>
              <a:t>FÜR DICH</a:t>
            </a:r>
          </a:p>
        </p:txBody>
      </p:sp>
    </p:spTree>
    <p:extLst>
      <p:ext uri="{BB962C8B-B14F-4D97-AF65-F5344CB8AC3E}">
        <p14:creationId xmlns:p14="http://schemas.microsoft.com/office/powerpoint/2010/main" val="2442710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252F08-09F8-E048-9F7A-24826F2E58B4}"/>
              </a:ext>
            </a:extLst>
          </p:cNvPr>
          <p:cNvPicPr>
            <a:picLocks noChangeAspect="1"/>
          </p:cNvPicPr>
          <p:nvPr/>
        </p:nvPicPr>
        <p:blipFill>
          <a:blip r:embed="rId3"/>
          <a:stretch>
            <a:fillRect/>
          </a:stretch>
        </p:blipFill>
        <p:spPr>
          <a:xfrm>
            <a:off x="12700" y="0"/>
            <a:ext cx="12179300" cy="6858000"/>
          </a:xfrm>
          <a:prstGeom prst="rect">
            <a:avLst/>
          </a:prstGeom>
        </p:spPr>
      </p:pic>
      <p:sp>
        <p:nvSpPr>
          <p:cNvPr id="3" name="Content Placeholder 2">
            <a:extLst>
              <a:ext uri="{FF2B5EF4-FFF2-40B4-BE49-F238E27FC236}">
                <a16:creationId xmlns:a16="http://schemas.microsoft.com/office/drawing/2014/main" id="{70BE2C03-6D65-4047-8A11-BDD88D1C3203}"/>
              </a:ext>
            </a:extLst>
          </p:cNvPr>
          <p:cNvSpPr>
            <a:spLocks noGrp="1"/>
          </p:cNvSpPr>
          <p:nvPr>
            <p:ph idx="1"/>
          </p:nvPr>
        </p:nvSpPr>
        <p:spPr>
          <a:xfrm>
            <a:off x="3751728" y="2944906"/>
            <a:ext cx="6494931" cy="3949684"/>
          </a:xfrm>
        </p:spPr>
        <p:txBody>
          <a:bodyPr/>
          <a:lstStyle/>
          <a:p>
            <a:pPr marL="0" indent="0" algn="ctr">
              <a:lnSpc>
                <a:spcPct val="100000"/>
              </a:lnSpc>
              <a:buNone/>
            </a:pPr>
            <a:r>
              <a:rPr lang="de-DE" dirty="0"/>
              <a:t>„Denn wir sind </a:t>
            </a:r>
            <a:r>
              <a:rPr lang="de-DE" b="1" dirty="0"/>
              <a:t>Gottes Schöpfung</a:t>
            </a:r>
            <a:r>
              <a:rPr lang="de-DE" dirty="0"/>
              <a:t>. </a:t>
            </a:r>
            <a:br>
              <a:rPr lang="de-DE" dirty="0"/>
            </a:br>
            <a:r>
              <a:rPr lang="de-DE" dirty="0"/>
              <a:t>Er hat uns in Christus Jesus neu geschaffen, </a:t>
            </a:r>
            <a:br>
              <a:rPr lang="de-DE" dirty="0"/>
            </a:br>
            <a:r>
              <a:rPr lang="de-DE" dirty="0"/>
              <a:t>damit wir zu guten Taten fähig sind, </a:t>
            </a:r>
            <a:br>
              <a:rPr lang="de-DE" dirty="0"/>
            </a:br>
            <a:r>
              <a:rPr lang="de-DE" dirty="0"/>
              <a:t>wie er es </a:t>
            </a:r>
            <a:r>
              <a:rPr lang="de-DE" b="1" dirty="0"/>
              <a:t>für unser Leben </a:t>
            </a:r>
            <a:br>
              <a:rPr lang="de-DE" dirty="0"/>
            </a:br>
            <a:r>
              <a:rPr lang="de-DE" b="1" dirty="0"/>
              <a:t>schon immer vorgesehen </a:t>
            </a:r>
            <a:r>
              <a:rPr lang="de-DE" dirty="0"/>
              <a:t>hat.“ </a:t>
            </a:r>
          </a:p>
          <a:p>
            <a:pPr marL="0" indent="0" algn="ctr">
              <a:buNone/>
            </a:pPr>
            <a:r>
              <a:rPr lang="de-DE" sz="1800" dirty="0"/>
              <a:t>Epheser 2,10 NLB</a:t>
            </a:r>
          </a:p>
        </p:txBody>
      </p:sp>
      <p:sp>
        <p:nvSpPr>
          <p:cNvPr id="8" name="Title 1">
            <a:extLst>
              <a:ext uri="{FF2B5EF4-FFF2-40B4-BE49-F238E27FC236}">
                <a16:creationId xmlns:a16="http://schemas.microsoft.com/office/drawing/2014/main" id="{1334647E-B70C-FE48-93DC-474D663FB615}"/>
              </a:ext>
            </a:extLst>
          </p:cNvPr>
          <p:cNvSpPr>
            <a:spLocks noGrp="1"/>
          </p:cNvSpPr>
          <p:nvPr>
            <p:ph type="title"/>
          </p:nvPr>
        </p:nvSpPr>
        <p:spPr>
          <a:xfrm>
            <a:off x="1932975" y="793389"/>
            <a:ext cx="9987987" cy="1586740"/>
          </a:xfrm>
        </p:spPr>
        <p:txBody>
          <a:bodyPr>
            <a:normAutofit/>
          </a:bodyPr>
          <a:lstStyle/>
          <a:p>
            <a:pPr algn="ctr"/>
            <a:r>
              <a:rPr lang="en-US" sz="3600" dirty="0">
                <a:latin typeface="Avenir Next" panose="020B0503020202020204" pitchFamily="34" charset="0"/>
              </a:rPr>
              <a:t>DIE KRAFT DES</a:t>
            </a:r>
            <a:br>
              <a:rPr lang="en-US" sz="3600" dirty="0">
                <a:latin typeface="Avenir Next" panose="020B0503020202020204" pitchFamily="34" charset="0"/>
              </a:rPr>
            </a:br>
            <a:r>
              <a:rPr lang="en-US" sz="3600" b="1" dirty="0">
                <a:latin typeface="Avenir Next" panose="020B0503020202020204" pitchFamily="34" charset="0"/>
              </a:rPr>
              <a:t>GÖTTLICHEN WORTES </a:t>
            </a:r>
            <a:br>
              <a:rPr lang="en-US" sz="3600" b="1" dirty="0">
                <a:latin typeface="Avenir Next" panose="020B0503020202020204" pitchFamily="34" charset="0"/>
              </a:rPr>
            </a:br>
            <a:r>
              <a:rPr lang="en-US" sz="3600" b="1" dirty="0">
                <a:latin typeface="Avenir Next" panose="020B0503020202020204" pitchFamily="34" charset="0"/>
              </a:rPr>
              <a:t>FÜR DICH</a:t>
            </a:r>
          </a:p>
        </p:txBody>
      </p:sp>
    </p:spTree>
    <p:extLst>
      <p:ext uri="{BB962C8B-B14F-4D97-AF65-F5344CB8AC3E}">
        <p14:creationId xmlns:p14="http://schemas.microsoft.com/office/powerpoint/2010/main" val="1913992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617A5-8DAB-AD4E-A397-C5E7CDB37D5B}"/>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B9433886-50FF-624E-B510-303895AEC8A4}"/>
              </a:ext>
            </a:extLst>
          </p:cNvPr>
          <p:cNvSpPr>
            <a:spLocks noGrp="1"/>
          </p:cNvSpPr>
          <p:nvPr>
            <p:ph idx="1"/>
          </p:nvPr>
        </p:nvSpPr>
        <p:spPr>
          <a:xfrm>
            <a:off x="1567406" y="2566404"/>
            <a:ext cx="10515600" cy="4351338"/>
          </a:xfrm>
        </p:spPr>
        <p:txBody>
          <a:bodyPr/>
          <a:lstStyle/>
          <a:p>
            <a:pPr marL="0" indent="0" algn="ctr">
              <a:lnSpc>
                <a:spcPct val="100000"/>
              </a:lnSpc>
              <a:buNone/>
            </a:pPr>
            <a:r>
              <a:rPr lang="de-DE" dirty="0"/>
              <a:t>„Denn ich weiß genau, </a:t>
            </a:r>
            <a:br>
              <a:rPr lang="de-DE" dirty="0"/>
            </a:br>
            <a:r>
              <a:rPr lang="de-DE" dirty="0"/>
              <a:t>welche Pläne ich für euch gefasst habe,</a:t>
            </a:r>
            <a:br>
              <a:rPr lang="de-DE" dirty="0"/>
            </a:br>
            <a:r>
              <a:rPr lang="de-DE" dirty="0"/>
              <a:t> spricht der Herr, </a:t>
            </a:r>
            <a:br>
              <a:rPr lang="de-DE" dirty="0"/>
            </a:br>
            <a:r>
              <a:rPr lang="de-DE" b="1" dirty="0"/>
              <a:t>Mein Plan ist, euch Heil zu geben </a:t>
            </a:r>
            <a:br>
              <a:rPr lang="de-DE" dirty="0"/>
            </a:br>
            <a:r>
              <a:rPr lang="de-DE" dirty="0"/>
              <a:t>und </a:t>
            </a:r>
            <a:r>
              <a:rPr lang="de-DE" b="1" dirty="0"/>
              <a:t>kein Leid</a:t>
            </a:r>
            <a:r>
              <a:rPr lang="de-DE" dirty="0"/>
              <a:t>. </a:t>
            </a:r>
            <a:br>
              <a:rPr lang="de-DE" dirty="0"/>
            </a:br>
            <a:r>
              <a:rPr lang="de-DE" dirty="0"/>
              <a:t>Ich gebe euch </a:t>
            </a:r>
            <a:r>
              <a:rPr lang="de-DE" b="1" dirty="0"/>
              <a:t>Zukunft und Hoffnung</a:t>
            </a:r>
            <a:r>
              <a:rPr lang="de-DE" dirty="0"/>
              <a:t>.“ </a:t>
            </a:r>
          </a:p>
          <a:p>
            <a:pPr marL="0" indent="0" algn="ctr">
              <a:buNone/>
            </a:pPr>
            <a:r>
              <a:rPr lang="de-DE" sz="1800" dirty="0"/>
              <a:t>Jeremia 29,11 NLB</a:t>
            </a:r>
          </a:p>
          <a:p>
            <a:pPr marL="0" indent="0">
              <a:buNone/>
            </a:pPr>
            <a:endParaRPr lang="de-DE" dirty="0"/>
          </a:p>
        </p:txBody>
      </p:sp>
      <p:sp>
        <p:nvSpPr>
          <p:cNvPr id="8" name="Title 1">
            <a:extLst>
              <a:ext uri="{FF2B5EF4-FFF2-40B4-BE49-F238E27FC236}">
                <a16:creationId xmlns:a16="http://schemas.microsoft.com/office/drawing/2014/main" id="{3BEEB564-B31D-9248-9715-E4E8ABD2E088}"/>
              </a:ext>
            </a:extLst>
          </p:cNvPr>
          <p:cNvSpPr>
            <a:spLocks noGrp="1"/>
          </p:cNvSpPr>
          <p:nvPr>
            <p:ph type="title"/>
          </p:nvPr>
        </p:nvSpPr>
        <p:spPr>
          <a:xfrm>
            <a:off x="1932975" y="793389"/>
            <a:ext cx="9987987" cy="1586740"/>
          </a:xfrm>
        </p:spPr>
        <p:txBody>
          <a:bodyPr>
            <a:normAutofit/>
          </a:bodyPr>
          <a:lstStyle/>
          <a:p>
            <a:pPr algn="ctr"/>
            <a:r>
              <a:rPr lang="en-US" sz="3600" dirty="0">
                <a:latin typeface="Avenir Next" panose="020B0503020202020204" pitchFamily="34" charset="0"/>
              </a:rPr>
              <a:t>DIE KRAFT DES</a:t>
            </a:r>
            <a:br>
              <a:rPr lang="en-US" sz="3600" dirty="0">
                <a:latin typeface="Avenir Next" panose="020B0503020202020204" pitchFamily="34" charset="0"/>
              </a:rPr>
            </a:br>
            <a:r>
              <a:rPr lang="en-US" sz="3600" b="1" dirty="0">
                <a:latin typeface="Avenir Next" panose="020B0503020202020204" pitchFamily="34" charset="0"/>
              </a:rPr>
              <a:t>GÖTTLICHEN WORTES </a:t>
            </a:r>
            <a:br>
              <a:rPr lang="en-US" sz="3600" b="1" dirty="0">
                <a:latin typeface="Avenir Next" panose="020B0503020202020204" pitchFamily="34" charset="0"/>
              </a:rPr>
            </a:br>
            <a:r>
              <a:rPr lang="en-US" sz="3600" b="1" dirty="0">
                <a:latin typeface="Avenir Next" panose="020B0503020202020204" pitchFamily="34" charset="0"/>
              </a:rPr>
              <a:t>FÜR DICH</a:t>
            </a:r>
          </a:p>
        </p:txBody>
      </p:sp>
    </p:spTree>
    <p:extLst>
      <p:ext uri="{BB962C8B-B14F-4D97-AF65-F5344CB8AC3E}">
        <p14:creationId xmlns:p14="http://schemas.microsoft.com/office/powerpoint/2010/main" val="4096907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614903-3A13-FB42-AAEC-92C5BE27CBEB}"/>
              </a:ext>
            </a:extLst>
          </p:cNvPr>
          <p:cNvPicPr>
            <a:picLocks noChangeAspect="1"/>
          </p:cNvPicPr>
          <p:nvPr/>
        </p:nvPicPr>
        <p:blipFill>
          <a:blip r:embed="rId3"/>
          <a:stretch>
            <a:fillRect/>
          </a:stretch>
        </p:blipFill>
        <p:spPr>
          <a:xfrm>
            <a:off x="-45278" y="1"/>
            <a:ext cx="12274062" cy="6858000"/>
          </a:xfrm>
          <a:prstGeom prst="rect">
            <a:avLst/>
          </a:prstGeom>
        </p:spPr>
      </p:pic>
      <p:sp>
        <p:nvSpPr>
          <p:cNvPr id="3" name="Content Placeholder 2">
            <a:extLst>
              <a:ext uri="{FF2B5EF4-FFF2-40B4-BE49-F238E27FC236}">
                <a16:creationId xmlns:a16="http://schemas.microsoft.com/office/drawing/2014/main" id="{5845CD46-C5CA-3C40-9572-BFD7295061E0}"/>
              </a:ext>
            </a:extLst>
          </p:cNvPr>
          <p:cNvSpPr>
            <a:spLocks noGrp="1"/>
          </p:cNvSpPr>
          <p:nvPr>
            <p:ph idx="1"/>
          </p:nvPr>
        </p:nvSpPr>
        <p:spPr>
          <a:xfrm>
            <a:off x="1452282" y="2267711"/>
            <a:ext cx="9278943" cy="4797343"/>
          </a:xfrm>
        </p:spPr>
        <p:txBody>
          <a:bodyPr>
            <a:normAutofit/>
          </a:bodyPr>
          <a:lstStyle/>
          <a:p>
            <a:pPr marL="0" indent="0">
              <a:lnSpc>
                <a:spcPct val="100000"/>
              </a:lnSpc>
              <a:buNone/>
            </a:pPr>
            <a:r>
              <a:rPr lang="de-DE" sz="2400" dirty="0"/>
              <a:t>Wir sind in dieser Welt Gottes </a:t>
            </a:r>
            <a:r>
              <a:rPr lang="de-DE" sz="2400" b="1" dirty="0"/>
              <a:t>Hände und Füße</a:t>
            </a:r>
            <a:r>
              <a:rPr lang="de-DE" sz="2400" dirty="0"/>
              <a:t>.</a:t>
            </a:r>
          </a:p>
          <a:p>
            <a:pPr marL="0" indent="0">
              <a:lnSpc>
                <a:spcPct val="100000"/>
              </a:lnSpc>
              <a:buNone/>
            </a:pPr>
            <a:r>
              <a:rPr lang="de-DE" sz="2400" dirty="0"/>
              <a:t>Wir lassen seine </a:t>
            </a:r>
            <a:r>
              <a:rPr lang="de-DE" sz="2400" b="1" dirty="0"/>
              <a:t>Liebe und Heilkraft </a:t>
            </a:r>
            <a:r>
              <a:rPr lang="de-DE" sz="2400" dirty="0"/>
              <a:t>sichtbar werden.</a:t>
            </a:r>
          </a:p>
          <a:p>
            <a:pPr marL="0" indent="0">
              <a:lnSpc>
                <a:spcPct val="100000"/>
              </a:lnSpc>
              <a:buNone/>
            </a:pPr>
            <a:r>
              <a:rPr lang="de-DE" sz="2400" dirty="0"/>
              <a:t>Unser Auftrag ist, anderen mit </a:t>
            </a:r>
            <a:r>
              <a:rPr lang="de-DE" sz="2400" b="1" dirty="0"/>
              <a:t>Liebe und Respekt </a:t>
            </a:r>
            <a:r>
              <a:rPr lang="de-DE" sz="2400" dirty="0"/>
              <a:t>zu begegnen.</a:t>
            </a:r>
          </a:p>
          <a:p>
            <a:pPr marL="914400" lvl="2" indent="0">
              <a:lnSpc>
                <a:spcPct val="100000"/>
              </a:lnSpc>
              <a:buNone/>
            </a:pPr>
            <a:r>
              <a:rPr lang="de-DE" dirty="0"/>
              <a:t>„Eure Liebe zueinander wird der Welt zeigen, dass ihr meine Jünger seid.“ (Johannes 13,35 NLB).</a:t>
            </a:r>
          </a:p>
          <a:p>
            <a:pPr marL="0" indent="0">
              <a:lnSpc>
                <a:spcPct val="100000"/>
              </a:lnSpc>
              <a:buNone/>
            </a:pPr>
            <a:r>
              <a:rPr lang="de-DE" sz="2400" dirty="0"/>
              <a:t>Wir sollen zur </a:t>
            </a:r>
            <a:r>
              <a:rPr lang="de-DE" sz="2400" b="1" dirty="0"/>
              <a:t>Heilung</a:t>
            </a:r>
            <a:r>
              <a:rPr lang="de-DE" sz="2400" dirty="0"/>
              <a:t> beitragen und </a:t>
            </a:r>
            <a:r>
              <a:rPr lang="de-DE" sz="2400" b="1" dirty="0"/>
              <a:t>einander unterstützen</a:t>
            </a:r>
            <a:r>
              <a:rPr lang="de-DE" sz="2400" dirty="0"/>
              <a:t>.</a:t>
            </a:r>
          </a:p>
          <a:p>
            <a:pPr marL="914400" lvl="2" indent="0">
              <a:lnSpc>
                <a:spcPct val="100000"/>
              </a:lnSpc>
              <a:buNone/>
            </a:pPr>
            <a:r>
              <a:rPr lang="de-DE" dirty="0"/>
              <a:t>„Schließlich sollt ihr alle einig sein, voller Mitgefühl und </a:t>
            </a:r>
            <a:br>
              <a:rPr lang="de-DE" dirty="0"/>
            </a:br>
            <a:r>
              <a:rPr lang="de-DE" dirty="0"/>
              <a:t>gegenseitiger Liebe. Seid barmherzig zueinander und demütig.“</a:t>
            </a:r>
            <a:br>
              <a:rPr lang="de-DE" dirty="0"/>
            </a:br>
            <a:r>
              <a:rPr lang="de-DE" dirty="0"/>
              <a:t>(1.Petrus 3,8 NLB)</a:t>
            </a:r>
            <a:endParaRPr lang="de-DE" sz="2400" dirty="0"/>
          </a:p>
        </p:txBody>
      </p:sp>
      <p:sp>
        <p:nvSpPr>
          <p:cNvPr id="8" name="Title 1">
            <a:extLst>
              <a:ext uri="{FF2B5EF4-FFF2-40B4-BE49-F238E27FC236}">
                <a16:creationId xmlns:a16="http://schemas.microsoft.com/office/drawing/2014/main" id="{82CAFE83-36A2-B646-987D-B007CE1E4702}"/>
              </a:ext>
            </a:extLst>
          </p:cNvPr>
          <p:cNvSpPr>
            <a:spLocks noGrp="1"/>
          </p:cNvSpPr>
          <p:nvPr>
            <p:ph type="title"/>
          </p:nvPr>
        </p:nvSpPr>
        <p:spPr>
          <a:xfrm>
            <a:off x="1828801" y="1"/>
            <a:ext cx="9161585" cy="1893702"/>
          </a:xfrm>
        </p:spPr>
        <p:txBody>
          <a:bodyPr>
            <a:normAutofit/>
          </a:bodyPr>
          <a:lstStyle/>
          <a:p>
            <a:pPr algn="ctr"/>
            <a:r>
              <a:rPr lang="de-DE" b="1" dirty="0"/>
              <a:t>end</a:t>
            </a:r>
            <a:r>
              <a:rPr lang="de-DE" b="1" dirty="0">
                <a:solidFill>
                  <a:srgbClr val="C00000"/>
                </a:solidFill>
              </a:rPr>
              <a:t>it</a:t>
            </a:r>
            <a:r>
              <a:rPr lang="de-DE" b="1" dirty="0"/>
              <a:t>now</a:t>
            </a:r>
            <a:r>
              <a:rPr lang="de-DE" dirty="0"/>
              <a:t>®️ </a:t>
            </a:r>
            <a:br>
              <a:rPr lang="de-DE" dirty="0"/>
            </a:br>
            <a:r>
              <a:rPr lang="de-DE" sz="3200" dirty="0">
                <a:latin typeface="Avenir Next" panose="020B0503020202020204" pitchFamily="34" charset="0"/>
              </a:rPr>
              <a:t>ERINNERT UNS DARAN</a:t>
            </a:r>
            <a:r>
              <a:rPr lang="de-DE" sz="3600" dirty="0">
                <a:latin typeface="Avenir Next" panose="020B0503020202020204" pitchFamily="34" charset="0"/>
              </a:rPr>
              <a:t>:</a:t>
            </a:r>
            <a:endParaRPr lang="de-DE" dirty="0">
              <a:latin typeface="Avenir Next" panose="020B0503020202020204" pitchFamily="34" charset="0"/>
            </a:endParaRPr>
          </a:p>
        </p:txBody>
      </p:sp>
    </p:spTree>
    <p:extLst>
      <p:ext uri="{BB962C8B-B14F-4D97-AF65-F5344CB8AC3E}">
        <p14:creationId xmlns:p14="http://schemas.microsoft.com/office/powerpoint/2010/main" val="2092217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9B60B1-CFFD-C04B-8FA8-AD423F571DC3}"/>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id="{9E758F50-4329-DD43-8E19-91BA6BDFC8B9}"/>
              </a:ext>
            </a:extLst>
          </p:cNvPr>
          <p:cNvSpPr>
            <a:spLocks noGrp="1"/>
          </p:cNvSpPr>
          <p:nvPr>
            <p:ph type="title"/>
          </p:nvPr>
        </p:nvSpPr>
        <p:spPr>
          <a:xfrm>
            <a:off x="3252867" y="1156447"/>
            <a:ext cx="7756161" cy="1763432"/>
          </a:xfrm>
        </p:spPr>
        <p:txBody>
          <a:bodyPr>
            <a:normAutofit/>
          </a:bodyPr>
          <a:lstStyle/>
          <a:p>
            <a:pPr algn="ctr" fontAlgn="base"/>
            <a:r>
              <a:rPr lang="en-US" dirty="0">
                <a:latin typeface="Avenir Next" panose="020B0503020202020204" pitchFamily="34" charset="0"/>
              </a:rPr>
              <a:t>GEWALT BETRIFFT </a:t>
            </a:r>
            <a:r>
              <a:rPr lang="en-US" b="1" dirty="0">
                <a:latin typeface="Avenir Next" panose="020B0503020202020204" pitchFamily="34" charset="0"/>
              </a:rPr>
              <a:t>JEDEN </a:t>
            </a:r>
            <a:br>
              <a:rPr lang="en-US" dirty="0">
                <a:latin typeface="Avenir Next" panose="020B0503020202020204" pitchFamily="34" charset="0"/>
              </a:rPr>
            </a:b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7151BF6C-5749-0349-840B-2521CFF9325A}"/>
              </a:ext>
            </a:extLst>
          </p:cNvPr>
          <p:cNvSpPr>
            <a:spLocks noGrp="1"/>
          </p:cNvSpPr>
          <p:nvPr>
            <p:ph idx="1"/>
          </p:nvPr>
        </p:nvSpPr>
        <p:spPr>
          <a:xfrm>
            <a:off x="4572000" y="2191871"/>
            <a:ext cx="5741231" cy="3894132"/>
          </a:xfrm>
        </p:spPr>
        <p:txBody>
          <a:bodyPr>
            <a:normAutofit fontScale="92500"/>
          </a:bodyPr>
          <a:lstStyle/>
          <a:p>
            <a:pPr marL="0" indent="0" algn="ctr">
              <a:lnSpc>
                <a:spcPct val="100000"/>
              </a:lnSpc>
              <a:buNone/>
            </a:pPr>
            <a:r>
              <a:rPr lang="de-DE" dirty="0"/>
              <a:t>Psychologische Gewalt ist real und hinterlässt langfristige Spuren. Die Narben körperlicher Gewalt können heilen, aber die Narben von geistlichem Missbrauch sind unsichtbar und brauchen länger, um wieder heil zu werden. Seelische Gewalt zerstört das Selbstwertgefühl und führt zu Scham und niedriger Selbsteinschätzung.</a:t>
            </a:r>
            <a:endParaRPr lang="en-US" dirty="0"/>
          </a:p>
        </p:txBody>
      </p:sp>
    </p:spTree>
    <p:extLst>
      <p:ext uri="{BB962C8B-B14F-4D97-AF65-F5344CB8AC3E}">
        <p14:creationId xmlns:p14="http://schemas.microsoft.com/office/powerpoint/2010/main" val="3563268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057BCA-BF48-0B4A-AFA4-66436C8AD2D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5E2D87F1-C878-9747-AAB1-60246A875D9F}"/>
              </a:ext>
            </a:extLst>
          </p:cNvPr>
          <p:cNvSpPr>
            <a:spLocks noGrp="1"/>
          </p:cNvSpPr>
          <p:nvPr>
            <p:ph type="title"/>
          </p:nvPr>
        </p:nvSpPr>
        <p:spPr>
          <a:xfrm>
            <a:off x="688300" y="1114633"/>
            <a:ext cx="7211517" cy="1325563"/>
          </a:xfrm>
        </p:spPr>
        <p:txBody>
          <a:bodyPr>
            <a:normAutofit/>
          </a:bodyPr>
          <a:lstStyle/>
          <a:p>
            <a:r>
              <a:rPr lang="en-US" sz="3600" b="1" dirty="0">
                <a:latin typeface="Avenir Next" panose="020B0503020202020204" pitchFamily="34" charset="0"/>
              </a:rPr>
              <a:t>DENKE </a:t>
            </a:r>
            <a:r>
              <a:rPr lang="en-US" sz="3600" dirty="0">
                <a:latin typeface="Avenir Next" panose="020B0503020202020204" pitchFamily="34" charset="0"/>
              </a:rPr>
              <a:t>DARÜBER NACH:</a:t>
            </a:r>
            <a:br>
              <a:rPr lang="en-US" sz="3600" dirty="0">
                <a:latin typeface="Avenir Next" panose="020B0503020202020204" pitchFamily="34" charset="0"/>
              </a:rPr>
            </a:b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E4AD6C5E-CCD0-8741-9696-8571FBE844BF}"/>
              </a:ext>
            </a:extLst>
          </p:cNvPr>
          <p:cNvSpPr>
            <a:spLocks noGrp="1"/>
          </p:cNvSpPr>
          <p:nvPr>
            <p:ph idx="1"/>
          </p:nvPr>
        </p:nvSpPr>
        <p:spPr>
          <a:xfrm>
            <a:off x="748260" y="2305311"/>
            <a:ext cx="6072266" cy="3645786"/>
          </a:xfrm>
        </p:spPr>
        <p:txBody>
          <a:bodyPr>
            <a:normAutofit/>
          </a:bodyPr>
          <a:lstStyle/>
          <a:p>
            <a:pPr lvl="0"/>
            <a:r>
              <a:rPr lang="de-AT" dirty="0"/>
              <a:t>Wenn du in dieser Situation wärst, würdest du den seelischen Missbrauch erkennen? </a:t>
            </a:r>
          </a:p>
          <a:p>
            <a:pPr lvl="0"/>
            <a:r>
              <a:rPr lang="de-AT" dirty="0"/>
              <a:t>Wie würdest du reagieren, wenn du psychologische Gewalt erleiden würdest? </a:t>
            </a:r>
          </a:p>
          <a:p>
            <a:pPr lvl="0"/>
            <a:r>
              <a:rPr lang="de-AT" dirty="0"/>
              <a:t>Was sagen die Bibel und der Geist der Weissagung darüber?</a:t>
            </a:r>
          </a:p>
          <a:p>
            <a:pPr>
              <a:lnSpc>
                <a:spcPct val="100000"/>
              </a:lnSpc>
            </a:pPr>
            <a:endParaRPr lang="en-US" dirty="0"/>
          </a:p>
        </p:txBody>
      </p:sp>
    </p:spTree>
    <p:extLst>
      <p:ext uri="{BB962C8B-B14F-4D97-AF65-F5344CB8AC3E}">
        <p14:creationId xmlns:p14="http://schemas.microsoft.com/office/powerpoint/2010/main" val="2270986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041DCC-EA83-9940-9431-A039F27EFFF1}"/>
              </a:ext>
            </a:extLst>
          </p:cNvPr>
          <p:cNvPicPr>
            <a:picLocks noChangeAspect="1"/>
          </p:cNvPicPr>
          <p:nvPr/>
        </p:nvPicPr>
        <p:blipFill>
          <a:blip r:embed="rId3"/>
          <a:stretch>
            <a:fillRect/>
          </a:stretch>
        </p:blipFill>
        <p:spPr>
          <a:xfrm>
            <a:off x="0" y="18655"/>
            <a:ext cx="12179300" cy="6858000"/>
          </a:xfrm>
          <a:prstGeom prst="rect">
            <a:avLst/>
          </a:prstGeom>
        </p:spPr>
      </p:pic>
      <p:sp>
        <p:nvSpPr>
          <p:cNvPr id="2" name="Title 1">
            <a:extLst>
              <a:ext uri="{FF2B5EF4-FFF2-40B4-BE49-F238E27FC236}">
                <a16:creationId xmlns:a16="http://schemas.microsoft.com/office/drawing/2014/main" id="{0D3F6C9A-7230-F54A-AF2F-590371720C98}"/>
              </a:ext>
            </a:extLst>
          </p:cNvPr>
          <p:cNvSpPr>
            <a:spLocks noGrp="1"/>
          </p:cNvSpPr>
          <p:nvPr>
            <p:ph type="title"/>
          </p:nvPr>
        </p:nvSpPr>
        <p:spPr>
          <a:xfrm>
            <a:off x="3375212" y="18655"/>
            <a:ext cx="7921561" cy="2164399"/>
          </a:xfrm>
        </p:spPr>
        <p:txBody>
          <a:bodyPr>
            <a:normAutofit/>
          </a:bodyPr>
          <a:lstStyle/>
          <a:p>
            <a:r>
              <a:rPr lang="de-DE" sz="3600" b="1" dirty="0">
                <a:latin typeface="Avenir Next" panose="020B0503020202020204" pitchFamily="34" charset="0"/>
              </a:rPr>
              <a:t>SEELISCHE </a:t>
            </a:r>
            <a:r>
              <a:rPr lang="de-DE" sz="3600" dirty="0">
                <a:latin typeface="Avenir Next" panose="020B0503020202020204" pitchFamily="34" charset="0"/>
              </a:rPr>
              <a:t>GEWALT</a:t>
            </a:r>
          </a:p>
        </p:txBody>
      </p:sp>
      <p:sp>
        <p:nvSpPr>
          <p:cNvPr id="6" name="Text Placeholder 5">
            <a:extLst>
              <a:ext uri="{FF2B5EF4-FFF2-40B4-BE49-F238E27FC236}">
                <a16:creationId xmlns:a16="http://schemas.microsoft.com/office/drawing/2014/main" id="{CF863F91-B4F9-694F-BB49-EE5277C5B10F}"/>
              </a:ext>
            </a:extLst>
          </p:cNvPr>
          <p:cNvSpPr>
            <a:spLocks noGrp="1"/>
          </p:cNvSpPr>
          <p:nvPr>
            <p:ph type="body" idx="1"/>
          </p:nvPr>
        </p:nvSpPr>
        <p:spPr>
          <a:xfrm>
            <a:off x="534990" y="2152196"/>
            <a:ext cx="5157787" cy="823912"/>
          </a:xfrm>
        </p:spPr>
        <p:txBody>
          <a:bodyPr>
            <a:normAutofit/>
          </a:bodyPr>
          <a:lstStyle/>
          <a:p>
            <a:pPr algn="ctr">
              <a:lnSpc>
                <a:spcPct val="100000"/>
              </a:lnSpc>
            </a:pPr>
            <a:r>
              <a:rPr lang="de-DE" sz="1600" dirty="0">
                <a:latin typeface="Avenir Next" panose="020B0503020202020204" pitchFamily="34" charset="0"/>
              </a:rPr>
              <a:t>BEIDE GESCHLECHTER WENDEN IHREM PARTNER GEGENÜBER </a:t>
            </a:r>
            <a:r>
              <a:rPr lang="de-DE" sz="1600" dirty="0">
                <a:solidFill>
                  <a:srgbClr val="C00000"/>
                </a:solidFill>
                <a:latin typeface="Avenir Next" panose="020B0503020202020204" pitchFamily="34" charset="0"/>
              </a:rPr>
              <a:t>SEELISCHE GEWALT </a:t>
            </a:r>
            <a:r>
              <a:rPr lang="de-DE" sz="1600" dirty="0">
                <a:latin typeface="Avenir Next" panose="020B0503020202020204" pitchFamily="34" charset="0"/>
              </a:rPr>
              <a:t>AN.</a:t>
            </a:r>
          </a:p>
        </p:txBody>
      </p:sp>
      <p:sp>
        <p:nvSpPr>
          <p:cNvPr id="3" name="Content Placeholder 2">
            <a:extLst>
              <a:ext uri="{FF2B5EF4-FFF2-40B4-BE49-F238E27FC236}">
                <a16:creationId xmlns:a16="http://schemas.microsoft.com/office/drawing/2014/main" id="{D55C7C17-7F17-B448-8D2E-257DB6BDAE4E}"/>
              </a:ext>
            </a:extLst>
          </p:cNvPr>
          <p:cNvSpPr>
            <a:spLocks noGrp="1"/>
          </p:cNvSpPr>
          <p:nvPr>
            <p:ph sz="half" idx="2"/>
          </p:nvPr>
        </p:nvSpPr>
        <p:spPr>
          <a:xfrm>
            <a:off x="769450" y="3128507"/>
            <a:ext cx="5157787" cy="3972998"/>
          </a:xfrm>
        </p:spPr>
        <p:txBody>
          <a:bodyPr>
            <a:normAutofit/>
          </a:bodyPr>
          <a:lstStyle/>
          <a:p>
            <a:r>
              <a:rPr lang="de-DE" sz="2000" dirty="0"/>
              <a:t>Beide Geschlechter berichten darüber, </a:t>
            </a:r>
            <a:r>
              <a:rPr lang="de-DE" sz="2000" b="1" dirty="0">
                <a:solidFill>
                  <a:srgbClr val="C00000"/>
                </a:solidFill>
              </a:rPr>
              <a:t>Gewalt </a:t>
            </a:r>
            <a:r>
              <a:rPr lang="de-DE" sz="2000" dirty="0"/>
              <a:t>erfahren zu haben.</a:t>
            </a:r>
          </a:p>
          <a:p>
            <a:r>
              <a:rPr lang="de-DE" sz="2000" dirty="0"/>
              <a:t>Die Opferrate ist bei beiden Geschlechtern gleich hoch, wenn es um </a:t>
            </a:r>
            <a:r>
              <a:rPr lang="de-DE" sz="2000" b="1" dirty="0">
                <a:solidFill>
                  <a:srgbClr val="C00000"/>
                </a:solidFill>
              </a:rPr>
              <a:t>seelische Gewalt</a:t>
            </a:r>
            <a:r>
              <a:rPr lang="de-DE" sz="2000" b="1" dirty="0">
                <a:solidFill>
                  <a:srgbClr val="0070C0"/>
                </a:solidFill>
              </a:rPr>
              <a:t> </a:t>
            </a:r>
            <a:r>
              <a:rPr lang="de-DE" sz="2000" dirty="0"/>
              <a:t>geht:</a:t>
            </a:r>
          </a:p>
          <a:p>
            <a:pPr lvl="1"/>
            <a:r>
              <a:rPr lang="de-DE" sz="1800" dirty="0"/>
              <a:t>Männer 48,8 % (beinahe die Hälfte)</a:t>
            </a:r>
          </a:p>
          <a:p>
            <a:pPr lvl="1"/>
            <a:r>
              <a:rPr lang="de-DE" sz="1800" dirty="0"/>
              <a:t>Frauen 48,4 % (beinahe die Hälfte)</a:t>
            </a:r>
          </a:p>
        </p:txBody>
      </p:sp>
      <p:sp>
        <p:nvSpPr>
          <p:cNvPr id="7" name="Text Placeholder 6">
            <a:extLst>
              <a:ext uri="{FF2B5EF4-FFF2-40B4-BE49-F238E27FC236}">
                <a16:creationId xmlns:a16="http://schemas.microsoft.com/office/drawing/2014/main" id="{0A69FF14-0CC5-B741-BB87-23F14D1354CF}"/>
              </a:ext>
            </a:extLst>
          </p:cNvPr>
          <p:cNvSpPr>
            <a:spLocks noGrp="1"/>
          </p:cNvSpPr>
          <p:nvPr>
            <p:ph type="body" sz="quarter" idx="3"/>
          </p:nvPr>
        </p:nvSpPr>
        <p:spPr>
          <a:xfrm>
            <a:off x="5427785" y="2152195"/>
            <a:ext cx="5224223" cy="788743"/>
          </a:xfrm>
        </p:spPr>
        <p:txBody>
          <a:bodyPr>
            <a:normAutofit/>
          </a:bodyPr>
          <a:lstStyle/>
          <a:p>
            <a:pPr algn="ctr">
              <a:lnSpc>
                <a:spcPct val="100000"/>
              </a:lnSpc>
            </a:pPr>
            <a:r>
              <a:rPr lang="de-DE" sz="1600" dirty="0">
                <a:latin typeface="Avenir Next" panose="020B0503020202020204" pitchFamily="34" charset="0"/>
              </a:rPr>
              <a:t>DER UNTERSCHIED LIEGT IN DER FORM </a:t>
            </a:r>
            <a:br>
              <a:rPr lang="de-DE" sz="1600" dirty="0">
                <a:latin typeface="Avenir Next" panose="020B0503020202020204" pitchFamily="34" charset="0"/>
              </a:rPr>
            </a:br>
            <a:r>
              <a:rPr lang="de-DE" sz="1600" dirty="0">
                <a:latin typeface="Avenir Next" panose="020B0503020202020204" pitchFamily="34" charset="0"/>
              </a:rPr>
              <a:t>DES </a:t>
            </a:r>
            <a:r>
              <a:rPr lang="de-DE" sz="1600" dirty="0">
                <a:solidFill>
                  <a:srgbClr val="C00000"/>
                </a:solidFill>
                <a:latin typeface="Avenir Next" panose="020B0503020202020204" pitchFamily="34" charset="0"/>
              </a:rPr>
              <a:t>SEELISCHEN MISSBRAUCHS.</a:t>
            </a:r>
          </a:p>
        </p:txBody>
      </p:sp>
      <p:sp>
        <p:nvSpPr>
          <p:cNvPr id="4" name="Content Placeholder 3">
            <a:extLst>
              <a:ext uri="{FF2B5EF4-FFF2-40B4-BE49-F238E27FC236}">
                <a16:creationId xmlns:a16="http://schemas.microsoft.com/office/drawing/2014/main" id="{C3FFBB05-D8DF-FD46-870E-70873BCC38EF}"/>
              </a:ext>
            </a:extLst>
          </p:cNvPr>
          <p:cNvSpPr>
            <a:spLocks noGrp="1"/>
          </p:cNvSpPr>
          <p:nvPr>
            <p:ph sz="quarter" idx="4"/>
          </p:nvPr>
        </p:nvSpPr>
        <p:spPr>
          <a:xfrm>
            <a:off x="6101862" y="3128507"/>
            <a:ext cx="4425461" cy="3972998"/>
          </a:xfrm>
        </p:spPr>
        <p:txBody>
          <a:bodyPr>
            <a:normAutofit/>
          </a:bodyPr>
          <a:lstStyle/>
          <a:p>
            <a:r>
              <a:rPr lang="de-DE" sz="2000" dirty="0"/>
              <a:t>Ehepartner, die von ihrem Partner </a:t>
            </a:r>
            <a:r>
              <a:rPr lang="de-DE" sz="2000" b="1" dirty="0">
                <a:solidFill>
                  <a:srgbClr val="C00000"/>
                </a:solidFill>
              </a:rPr>
              <a:t>verbal angegriffen </a:t>
            </a:r>
            <a:r>
              <a:rPr lang="de-DE" sz="2000" dirty="0"/>
              <a:t>werden:</a:t>
            </a:r>
          </a:p>
          <a:p>
            <a:pPr lvl="1"/>
            <a:r>
              <a:rPr lang="de-DE" sz="1800" dirty="0"/>
              <a:t>Männer 32 % (3 von 10)</a:t>
            </a:r>
          </a:p>
          <a:p>
            <a:pPr lvl="1"/>
            <a:r>
              <a:rPr lang="de-DE" sz="1800" dirty="0"/>
              <a:t>Frauen 40 % (4 von 10)</a:t>
            </a:r>
          </a:p>
          <a:p>
            <a:r>
              <a:rPr lang="de-DE" sz="2000" dirty="0"/>
              <a:t>Opfer von </a:t>
            </a:r>
            <a:r>
              <a:rPr lang="de-DE" sz="2000" b="1" dirty="0">
                <a:solidFill>
                  <a:srgbClr val="C00000"/>
                </a:solidFill>
              </a:rPr>
              <a:t>Zwangskontrolle</a:t>
            </a:r>
            <a:r>
              <a:rPr lang="de-DE" sz="2000" dirty="0">
                <a:solidFill>
                  <a:srgbClr val="0070C0"/>
                </a:solidFill>
              </a:rPr>
              <a:t> </a:t>
            </a:r>
            <a:r>
              <a:rPr lang="de-DE" sz="2000" dirty="0"/>
              <a:t>durch den Partner:</a:t>
            </a:r>
          </a:p>
          <a:p>
            <a:pPr lvl="1"/>
            <a:r>
              <a:rPr lang="de-DE" sz="1800" dirty="0"/>
              <a:t>Männer 42,5 % (4 von 10)</a:t>
            </a:r>
          </a:p>
          <a:p>
            <a:pPr lvl="1"/>
            <a:r>
              <a:rPr lang="de-DE" sz="1800" dirty="0"/>
              <a:t>Frauen 41,1 % (4 von 10)</a:t>
            </a:r>
          </a:p>
        </p:txBody>
      </p:sp>
      <p:sp>
        <p:nvSpPr>
          <p:cNvPr id="8" name="TextBox 7">
            <a:extLst>
              <a:ext uri="{FF2B5EF4-FFF2-40B4-BE49-F238E27FC236}">
                <a16:creationId xmlns:a16="http://schemas.microsoft.com/office/drawing/2014/main" id="{9474E439-66BD-C747-ADE5-456600459605}"/>
              </a:ext>
            </a:extLst>
          </p:cNvPr>
          <p:cNvSpPr txBox="1"/>
          <p:nvPr/>
        </p:nvSpPr>
        <p:spPr>
          <a:xfrm>
            <a:off x="-348715" y="5868968"/>
            <a:ext cx="11307651" cy="400110"/>
          </a:xfrm>
          <a:prstGeom prst="rect">
            <a:avLst/>
          </a:prstGeom>
          <a:noFill/>
        </p:spPr>
        <p:txBody>
          <a:bodyPr wrap="square" rtlCol="0">
            <a:spAutoFit/>
          </a:bodyPr>
          <a:lstStyle/>
          <a:p>
            <a:pPr algn="ctr"/>
            <a:r>
              <a:rPr lang="de-DE" sz="2000" i="1" dirty="0"/>
              <a:t>Die Wahrheit ist, dass sowohl Männer als auch Frauen ihren Partnern seelische Gewalt antun.</a:t>
            </a:r>
          </a:p>
        </p:txBody>
      </p:sp>
    </p:spTree>
    <p:extLst>
      <p:ext uri="{BB962C8B-B14F-4D97-AF65-F5344CB8AC3E}">
        <p14:creationId xmlns:p14="http://schemas.microsoft.com/office/powerpoint/2010/main" val="63318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F42507-370D-B24D-A397-30AEF1F74CF3}"/>
              </a:ext>
            </a:extLst>
          </p:cNvPr>
          <p:cNvPicPr>
            <a:picLocks noChangeAspect="1"/>
          </p:cNvPicPr>
          <p:nvPr/>
        </p:nvPicPr>
        <p:blipFill>
          <a:blip r:embed="rId3"/>
          <a:stretch>
            <a:fillRect/>
          </a:stretch>
        </p:blipFill>
        <p:spPr>
          <a:xfrm>
            <a:off x="0" y="-269631"/>
            <a:ext cx="12179300" cy="6858000"/>
          </a:xfrm>
          <a:prstGeom prst="rect">
            <a:avLst/>
          </a:prstGeom>
        </p:spPr>
      </p:pic>
      <p:sp>
        <p:nvSpPr>
          <p:cNvPr id="4" name="Text Placeholder 3">
            <a:extLst>
              <a:ext uri="{FF2B5EF4-FFF2-40B4-BE49-F238E27FC236}">
                <a16:creationId xmlns:a16="http://schemas.microsoft.com/office/drawing/2014/main" id="{762770FE-57ED-964E-A98A-6FADD93A2BA2}"/>
              </a:ext>
            </a:extLst>
          </p:cNvPr>
          <p:cNvSpPr>
            <a:spLocks noGrp="1"/>
          </p:cNvSpPr>
          <p:nvPr>
            <p:ph type="body" idx="1"/>
          </p:nvPr>
        </p:nvSpPr>
        <p:spPr/>
        <p:txBody>
          <a:bodyPr/>
          <a:lstStyle/>
          <a:p>
            <a:r>
              <a:rPr lang="de-DE" dirty="0"/>
              <a:t>ÄHNLICHKEITEN</a:t>
            </a:r>
          </a:p>
        </p:txBody>
      </p:sp>
      <p:sp>
        <p:nvSpPr>
          <p:cNvPr id="5" name="Content Placeholder 4">
            <a:extLst>
              <a:ext uri="{FF2B5EF4-FFF2-40B4-BE49-F238E27FC236}">
                <a16:creationId xmlns:a16="http://schemas.microsoft.com/office/drawing/2014/main" id="{FB125F92-8014-7441-AE5A-DFB82EF02201}"/>
              </a:ext>
            </a:extLst>
          </p:cNvPr>
          <p:cNvSpPr>
            <a:spLocks noGrp="1"/>
          </p:cNvSpPr>
          <p:nvPr>
            <p:ph sz="half" idx="2"/>
          </p:nvPr>
        </p:nvSpPr>
        <p:spPr>
          <a:xfrm>
            <a:off x="839788" y="2505075"/>
            <a:ext cx="5157787" cy="3908604"/>
          </a:xfrm>
        </p:spPr>
        <p:txBody>
          <a:bodyPr>
            <a:normAutofit/>
          </a:bodyPr>
          <a:lstStyle/>
          <a:p>
            <a:pPr marL="0" indent="0">
              <a:buNone/>
            </a:pPr>
            <a:r>
              <a:rPr lang="de-DE" sz="2400" dirty="0"/>
              <a:t>bei Männern und Frauen:</a:t>
            </a:r>
          </a:p>
          <a:p>
            <a:r>
              <a:rPr lang="de-DE" sz="2400" dirty="0"/>
              <a:t>Die verbale Aggression tritt am häufigsten als </a:t>
            </a:r>
            <a:r>
              <a:rPr lang="de-DE" sz="2400" b="1" dirty="0">
                <a:solidFill>
                  <a:srgbClr val="C00000"/>
                </a:solidFill>
              </a:rPr>
              <a:t>Beschimpfung</a:t>
            </a:r>
            <a:r>
              <a:rPr lang="de-DE" sz="2400" b="1" dirty="0"/>
              <a:t> </a:t>
            </a:r>
            <a:r>
              <a:rPr lang="de-DE" sz="2400" dirty="0"/>
              <a:t>auf, welche das Gegenüber </a:t>
            </a:r>
            <a:r>
              <a:rPr lang="de-DE" sz="2400" b="1" dirty="0">
                <a:solidFill>
                  <a:srgbClr val="C00000"/>
                </a:solidFill>
              </a:rPr>
              <a:t>demütigt</a:t>
            </a:r>
            <a:r>
              <a:rPr lang="de-DE" sz="2400" dirty="0"/>
              <a:t>, beleidigt und lächerlich macht.</a:t>
            </a:r>
          </a:p>
          <a:p>
            <a:r>
              <a:rPr lang="de-DE" sz="2400" dirty="0"/>
              <a:t>Der Zwang, </a:t>
            </a:r>
            <a:r>
              <a:rPr lang="de-DE" sz="2400" b="1" dirty="0">
                <a:solidFill>
                  <a:srgbClr val="C00000"/>
                </a:solidFill>
              </a:rPr>
              <a:t>genau Rechenschaft </a:t>
            </a:r>
            <a:r>
              <a:rPr lang="de-DE" sz="2400" dirty="0"/>
              <a:t>über das Leben abzulegen, ist die häufigste Form der Kontrollsucht.</a:t>
            </a:r>
          </a:p>
        </p:txBody>
      </p:sp>
      <p:sp>
        <p:nvSpPr>
          <p:cNvPr id="6" name="Text Placeholder 5">
            <a:extLst>
              <a:ext uri="{FF2B5EF4-FFF2-40B4-BE49-F238E27FC236}">
                <a16:creationId xmlns:a16="http://schemas.microsoft.com/office/drawing/2014/main" id="{76D594F6-0A20-9C4E-837C-1E95873565B0}"/>
              </a:ext>
            </a:extLst>
          </p:cNvPr>
          <p:cNvSpPr>
            <a:spLocks noGrp="1"/>
          </p:cNvSpPr>
          <p:nvPr>
            <p:ph type="body" sz="quarter" idx="3"/>
          </p:nvPr>
        </p:nvSpPr>
        <p:spPr>
          <a:xfrm>
            <a:off x="6219092" y="1681163"/>
            <a:ext cx="5183188" cy="823912"/>
          </a:xfrm>
        </p:spPr>
        <p:txBody>
          <a:bodyPr/>
          <a:lstStyle/>
          <a:p>
            <a:r>
              <a:rPr lang="de-DE" dirty="0"/>
              <a:t>UNTERSCHIEDE</a:t>
            </a:r>
          </a:p>
        </p:txBody>
      </p:sp>
      <p:sp>
        <p:nvSpPr>
          <p:cNvPr id="7" name="Content Placeholder 6">
            <a:extLst>
              <a:ext uri="{FF2B5EF4-FFF2-40B4-BE49-F238E27FC236}">
                <a16:creationId xmlns:a16="http://schemas.microsoft.com/office/drawing/2014/main" id="{E5E2967B-5F0E-1C43-A0EA-451FFDE71C49}"/>
              </a:ext>
            </a:extLst>
          </p:cNvPr>
          <p:cNvSpPr>
            <a:spLocks noGrp="1"/>
          </p:cNvSpPr>
          <p:nvPr>
            <p:ph sz="quarter" idx="4"/>
          </p:nvPr>
        </p:nvSpPr>
        <p:spPr>
          <a:xfrm>
            <a:off x="6172200" y="2505074"/>
            <a:ext cx="4003431" cy="3805573"/>
          </a:xfrm>
        </p:spPr>
        <p:txBody>
          <a:bodyPr>
            <a:normAutofit/>
          </a:bodyPr>
          <a:lstStyle/>
          <a:p>
            <a:r>
              <a:rPr lang="de-DE" sz="2400" dirty="0"/>
              <a:t>Frauen berichten öfter, dass ihr Partner sie streng überwacht.</a:t>
            </a:r>
          </a:p>
          <a:p>
            <a:r>
              <a:rPr lang="de-DE" sz="2400" dirty="0"/>
              <a:t>Männer werden häufiger beschimpft und berichten auch, dass die Art, wie ihre Partnerinnen ihrer Wut Ausdruck verliehen, ihnen Angst einflößte.</a:t>
            </a:r>
          </a:p>
        </p:txBody>
      </p:sp>
      <p:sp>
        <p:nvSpPr>
          <p:cNvPr id="11" name="Title 1">
            <a:extLst>
              <a:ext uri="{FF2B5EF4-FFF2-40B4-BE49-F238E27FC236}">
                <a16:creationId xmlns:a16="http://schemas.microsoft.com/office/drawing/2014/main" id="{3020373D-CA32-B64F-B35A-15AE0871AA57}"/>
              </a:ext>
            </a:extLst>
          </p:cNvPr>
          <p:cNvSpPr>
            <a:spLocks noGrp="1"/>
          </p:cNvSpPr>
          <p:nvPr>
            <p:ph type="title"/>
          </p:nvPr>
        </p:nvSpPr>
        <p:spPr>
          <a:xfrm>
            <a:off x="3845859" y="-269631"/>
            <a:ext cx="7450914" cy="2194779"/>
          </a:xfrm>
        </p:spPr>
        <p:txBody>
          <a:bodyPr>
            <a:normAutofit/>
          </a:bodyPr>
          <a:lstStyle/>
          <a:p>
            <a:r>
              <a:rPr lang="de-DE" sz="3600" b="1" dirty="0">
                <a:latin typeface="Avenir Next" panose="020B0503020202020204" pitchFamily="34" charset="0"/>
              </a:rPr>
              <a:t>SEELISCHE </a:t>
            </a:r>
            <a:r>
              <a:rPr lang="de-DE" sz="3600" dirty="0">
                <a:latin typeface="Avenir Next" panose="020B0503020202020204" pitchFamily="34" charset="0"/>
              </a:rPr>
              <a:t>GEWALT</a:t>
            </a:r>
          </a:p>
        </p:txBody>
      </p:sp>
    </p:spTree>
    <p:extLst>
      <p:ext uri="{BB962C8B-B14F-4D97-AF65-F5344CB8AC3E}">
        <p14:creationId xmlns:p14="http://schemas.microsoft.com/office/powerpoint/2010/main" val="365048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87FF8E-F6C0-DC4A-B0E0-AE65F02FAA1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9CE90DF2-3D7F-4646-AFED-B2AE46398FDA}"/>
              </a:ext>
            </a:extLst>
          </p:cNvPr>
          <p:cNvSpPr>
            <a:spLocks noGrp="1"/>
          </p:cNvSpPr>
          <p:nvPr>
            <p:ph type="title"/>
          </p:nvPr>
        </p:nvSpPr>
        <p:spPr>
          <a:xfrm>
            <a:off x="2084832" y="0"/>
            <a:ext cx="9151738" cy="1936871"/>
          </a:xfrm>
        </p:spPr>
        <p:txBody>
          <a:bodyPr>
            <a:normAutofit/>
          </a:bodyPr>
          <a:lstStyle/>
          <a:p>
            <a:pPr algn="ctr"/>
            <a:r>
              <a:rPr lang="de-DE" sz="3600" b="1" dirty="0">
                <a:latin typeface="Avenir Next" panose="020B0503020202020204" pitchFamily="34" charset="0"/>
              </a:rPr>
              <a:t>SEELISCHE GEWALT</a:t>
            </a:r>
            <a:br>
              <a:rPr lang="de-DE" sz="3600" dirty="0">
                <a:latin typeface="Avenir Next" panose="020B0503020202020204" pitchFamily="34" charset="0"/>
              </a:rPr>
            </a:br>
            <a:r>
              <a:rPr lang="de-DE" sz="3600" dirty="0">
                <a:latin typeface="Avenir Next" panose="020B0503020202020204" pitchFamily="34" charset="0"/>
              </a:rPr>
              <a:t>IN ADVENTISTISCHEN FAMILIEN</a:t>
            </a:r>
          </a:p>
        </p:txBody>
      </p:sp>
      <p:sp>
        <p:nvSpPr>
          <p:cNvPr id="3" name="Content Placeholder 2">
            <a:extLst>
              <a:ext uri="{FF2B5EF4-FFF2-40B4-BE49-F238E27FC236}">
                <a16:creationId xmlns:a16="http://schemas.microsoft.com/office/drawing/2014/main" id="{77A3D993-D61D-E242-BC36-45C1EB8C0D17}"/>
              </a:ext>
            </a:extLst>
          </p:cNvPr>
          <p:cNvSpPr>
            <a:spLocks noGrp="1"/>
          </p:cNvSpPr>
          <p:nvPr>
            <p:ph idx="1"/>
          </p:nvPr>
        </p:nvSpPr>
        <p:spPr>
          <a:xfrm>
            <a:off x="1693981" y="2517282"/>
            <a:ext cx="8258908" cy="3074624"/>
          </a:xfrm>
        </p:spPr>
        <p:txBody>
          <a:bodyPr>
            <a:normAutofit lnSpcReduction="10000"/>
          </a:bodyPr>
          <a:lstStyle/>
          <a:p>
            <a:r>
              <a:rPr lang="de-DE" sz="2400" dirty="0"/>
              <a:t>Von den 10.283 erwachsenen Adventisten, die befragt wurde, waren von </a:t>
            </a:r>
            <a:r>
              <a:rPr lang="de-DE" sz="2400" b="1" dirty="0"/>
              <a:t>seelischem Missbrauch durch ein Elternteil </a:t>
            </a:r>
            <a:r>
              <a:rPr lang="de-DE" sz="2400" dirty="0"/>
              <a:t>vor ihrem 18. Geburtstag</a:t>
            </a:r>
          </a:p>
          <a:p>
            <a:pPr lvl="1"/>
            <a:r>
              <a:rPr lang="de-DE" dirty="0"/>
              <a:t>39 % der Frauen und</a:t>
            </a:r>
          </a:p>
          <a:p>
            <a:pPr lvl="1"/>
            <a:r>
              <a:rPr lang="de-DE" dirty="0"/>
              <a:t>35 % der Männer betroffen.</a:t>
            </a:r>
          </a:p>
          <a:p>
            <a:r>
              <a:rPr lang="de-DE" sz="2400" dirty="0"/>
              <a:t>Dies wirkte sich negativ auf ihre </a:t>
            </a:r>
            <a:r>
              <a:rPr lang="de-DE" sz="2400" b="1" dirty="0"/>
              <a:t>körperliche und geistige Gesundheit</a:t>
            </a:r>
            <a:r>
              <a:rPr lang="de-DE" sz="2400" dirty="0"/>
              <a:t> aus, unabhängig von </a:t>
            </a:r>
            <a:r>
              <a:rPr lang="de-DE" sz="2400" b="1" dirty="0"/>
              <a:t>Alter, Geschlecht, sozialer Stellung, Einkommen oder Lebensstil </a:t>
            </a:r>
            <a:r>
              <a:rPr lang="de-DE" sz="2400" dirty="0"/>
              <a:t>(gesunde Ernährung und Bewegung).</a:t>
            </a:r>
          </a:p>
        </p:txBody>
      </p:sp>
    </p:spTree>
    <p:extLst>
      <p:ext uri="{BB962C8B-B14F-4D97-AF65-F5344CB8AC3E}">
        <p14:creationId xmlns:p14="http://schemas.microsoft.com/office/powerpoint/2010/main" val="487945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7184</Words>
  <Application>Microsoft Office PowerPoint</Application>
  <PresentationFormat>Breitbild</PresentationFormat>
  <Paragraphs>526</Paragraphs>
  <Slides>34</Slides>
  <Notes>34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34</vt:i4>
      </vt:variant>
    </vt:vector>
  </HeadingPairs>
  <TitlesOfParts>
    <vt:vector size="41" baseType="lpstr">
      <vt:lpstr>Arial</vt:lpstr>
      <vt:lpstr>Avenir Next</vt:lpstr>
      <vt:lpstr>Avenir Roman</vt:lpstr>
      <vt:lpstr>Calibri</vt:lpstr>
      <vt:lpstr>Calibri Light</vt:lpstr>
      <vt:lpstr>Symbol</vt:lpstr>
      <vt:lpstr>Office Theme</vt:lpstr>
      <vt:lpstr>VERLETZENDE  WORTE</vt:lpstr>
      <vt:lpstr>PowerPoint-Präsentation</vt:lpstr>
      <vt:lpstr>enditnow®️  ERINNERT UNS DARAN:</vt:lpstr>
      <vt:lpstr>enditnow®️  ERINNERT UNS DARAN:</vt:lpstr>
      <vt:lpstr>GEWALT BETRIFFT JEDEN  </vt:lpstr>
      <vt:lpstr>DENKE DARÜBER NACH: </vt:lpstr>
      <vt:lpstr>SEELISCHE GEWALT</vt:lpstr>
      <vt:lpstr>SEELISCHE GEWALT</vt:lpstr>
      <vt:lpstr>SEELISCHE GEWALT IN ADVENTISTISCHEN FAMILIEN</vt:lpstr>
      <vt:lpstr>WAS IST SEELISCHE GEWALT?</vt:lpstr>
      <vt:lpstr>WIE FÜHLT SICH SEELISCHE GEWALT AN?</vt:lpstr>
      <vt:lpstr>WAS IST SEELISCHER MISSBRAUCH?</vt:lpstr>
      <vt:lpstr>ANZEICHEN VON  SEELISCHEM MISSBRAUCH</vt:lpstr>
      <vt:lpstr>EIN SELBSTTEST </vt:lpstr>
      <vt:lpstr>EIN SELBSTTEST</vt:lpstr>
      <vt:lpstr>WIE REAGIERT MAN RICHTIG AUF SEELISCHE GEWALT?</vt:lpstr>
      <vt:lpstr>PowerPoint-Präsentation</vt:lpstr>
      <vt:lpstr>SUCHE HEILUNG BEI GOTT</vt:lpstr>
      <vt:lpstr>NEW LIVING TRANSLATION</vt:lpstr>
      <vt:lpstr>NEW INTERNATIONAL VERSION</vt:lpstr>
      <vt:lpstr>THE MESSAGE BIBLE</vt:lpstr>
      <vt:lpstr>NEW KING JAMES VERSION</vt:lpstr>
      <vt:lpstr>DIE MACHT DER WORTE</vt:lpstr>
      <vt:lpstr>DIE WIRKUNG VON ABIGAILS WORTEN</vt:lpstr>
      <vt:lpstr>DIE MACHT LIEBEVOLLER WORTE</vt:lpstr>
      <vt:lpstr>DIE MACHT LIEBEVOLLER WORTE</vt:lpstr>
      <vt:lpstr>DIE KRAFT ACHTUNGSVOLLER SPRACHE</vt:lpstr>
      <vt:lpstr>DIE KRAFT ACHTUNGSVOLLER SPRACHE</vt:lpstr>
      <vt:lpstr>DIE KRAFT GEHEILIGTER WORTE</vt:lpstr>
      <vt:lpstr>DIE KRAFT GEHEILIGTER WORTE</vt:lpstr>
      <vt:lpstr>DIE KRAFT DES GÖTTLICHEN WORTES  FÜR DICH</vt:lpstr>
      <vt:lpstr>DIE KRAFT DES GÖTTLICHEN WORTES  FÜR DICH</vt:lpstr>
      <vt:lpstr>DIE KRAFT DES GÖTTLICHEN WORTES  FÜR DICH</vt:lpstr>
      <vt:lpstr>DIE KRAFT DES GÖTTLICHEN WORTES  FÜR DICH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That Wound</dc:title>
  <dc:creator>Timon, Rebecca</dc:creator>
  <cp:lastModifiedBy>Georg Egervari</cp:lastModifiedBy>
  <cp:revision>183</cp:revision>
  <dcterms:created xsi:type="dcterms:W3CDTF">2018-03-26T16:10:36Z</dcterms:created>
  <dcterms:modified xsi:type="dcterms:W3CDTF">2018-05-07T20:30:39Z</dcterms:modified>
</cp:coreProperties>
</file>